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handoutMasterIdLst>
    <p:handoutMasterId r:id="rId21"/>
  </p:handoutMasterIdLst>
  <p:sldIdLst>
    <p:sldId id="256" r:id="rId2"/>
    <p:sldId id="268" r:id="rId3"/>
    <p:sldId id="263" r:id="rId4"/>
    <p:sldId id="279" r:id="rId5"/>
    <p:sldId id="258" r:id="rId6"/>
    <p:sldId id="260" r:id="rId7"/>
    <p:sldId id="274" r:id="rId8"/>
    <p:sldId id="280" r:id="rId9"/>
    <p:sldId id="281" r:id="rId10"/>
    <p:sldId id="283" r:id="rId11"/>
    <p:sldId id="284" r:id="rId12"/>
    <p:sldId id="285" r:id="rId13"/>
    <p:sldId id="277" r:id="rId14"/>
    <p:sldId id="278" r:id="rId15"/>
    <p:sldId id="271" r:id="rId16"/>
    <p:sldId id="270" r:id="rId17"/>
    <p:sldId id="272" r:id="rId18"/>
    <p:sldId id="26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37"/>
  </p:normalViewPr>
  <p:slideViewPr>
    <p:cSldViewPr snapToGrid="0" snapToObjects="1">
      <p:cViewPr varScale="1">
        <p:scale>
          <a:sx n="105" d="100"/>
          <a:sy n="105" d="100"/>
        </p:scale>
        <p:origin x="840" y="20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66605B-84EB-3946-BC74-5E6518B6CC8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4DDA0A1-1FC6-0D4D-B4C7-874DF84A154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6D9F747-469A-3A4E-8479-C64CAB962398}" type="datetimeFigureOut">
              <a:rPr lang="en-US" smtClean="0"/>
              <a:t>5/17/20</a:t>
            </a:fld>
            <a:endParaRPr lang="en-US" dirty="0"/>
          </a:p>
        </p:txBody>
      </p:sp>
      <p:sp>
        <p:nvSpPr>
          <p:cNvPr id="4" name="Footer Placeholder 3">
            <a:extLst>
              <a:ext uri="{FF2B5EF4-FFF2-40B4-BE49-F238E27FC236}">
                <a16:creationId xmlns:a16="http://schemas.microsoft.com/office/drawing/2014/main" id="{F597BEC5-C2B8-C544-B247-96D00B2BB48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569FEF-9992-8044-98E1-7D4E13716D9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F0E85C-DABD-5048-A204-9437C48E2CB4}" type="slidenum">
              <a:rPr lang="en-US" smtClean="0"/>
              <a:t>‹#›</a:t>
            </a:fld>
            <a:endParaRPr lang="en-US" dirty="0"/>
          </a:p>
        </p:txBody>
      </p:sp>
    </p:spTree>
    <p:extLst>
      <p:ext uri="{BB962C8B-B14F-4D97-AF65-F5344CB8AC3E}">
        <p14:creationId xmlns:p14="http://schemas.microsoft.com/office/powerpoint/2010/main" val="208349003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tif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82C8FB-9180-B241-9CC0-D2B79E9250DA}" type="datetimeFigureOut">
              <a:rPr lang="en-US" smtClean="0"/>
              <a:t>5/17/20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6E643D-F846-1844-8EF1-9E61E621CE30}" type="slidenum">
              <a:rPr lang="en-US" smtClean="0"/>
              <a:t>‹#›</a:t>
            </a:fld>
            <a:endParaRPr lang="en-US" dirty="0"/>
          </a:p>
        </p:txBody>
      </p:sp>
    </p:spTree>
    <p:extLst>
      <p:ext uri="{BB962C8B-B14F-4D97-AF65-F5344CB8AC3E}">
        <p14:creationId xmlns:p14="http://schemas.microsoft.com/office/powerpoint/2010/main" val="280528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6E643D-F846-1844-8EF1-9E61E621CE30}" type="slidenum">
              <a:rPr lang="en-US" smtClean="0"/>
              <a:t>3</a:t>
            </a:fld>
            <a:endParaRPr lang="en-US"/>
          </a:p>
        </p:txBody>
      </p:sp>
    </p:spTree>
    <p:extLst>
      <p:ext uri="{BB962C8B-B14F-4D97-AF65-F5344CB8AC3E}">
        <p14:creationId xmlns:p14="http://schemas.microsoft.com/office/powerpoint/2010/main" val="3069667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15</a:t>
            </a:fld>
            <a:endParaRPr lang="en-US" dirty="0"/>
          </a:p>
        </p:txBody>
      </p:sp>
    </p:spTree>
    <p:extLst>
      <p:ext uri="{BB962C8B-B14F-4D97-AF65-F5344CB8AC3E}">
        <p14:creationId xmlns:p14="http://schemas.microsoft.com/office/powerpoint/2010/main" val="20682265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16</a:t>
            </a:fld>
            <a:endParaRPr lang="en-US" dirty="0"/>
          </a:p>
        </p:txBody>
      </p:sp>
    </p:spTree>
    <p:extLst>
      <p:ext uri="{BB962C8B-B14F-4D97-AF65-F5344CB8AC3E}">
        <p14:creationId xmlns:p14="http://schemas.microsoft.com/office/powerpoint/2010/main" val="15675548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17</a:t>
            </a:fld>
            <a:endParaRPr lang="en-US" dirty="0"/>
          </a:p>
        </p:txBody>
      </p:sp>
    </p:spTree>
    <p:extLst>
      <p:ext uri="{BB962C8B-B14F-4D97-AF65-F5344CB8AC3E}">
        <p14:creationId xmlns:p14="http://schemas.microsoft.com/office/powerpoint/2010/main" val="29960291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18</a:t>
            </a:fld>
            <a:endParaRPr lang="en-US" dirty="0"/>
          </a:p>
        </p:txBody>
      </p:sp>
    </p:spTree>
    <p:extLst>
      <p:ext uri="{BB962C8B-B14F-4D97-AF65-F5344CB8AC3E}">
        <p14:creationId xmlns:p14="http://schemas.microsoft.com/office/powerpoint/2010/main" val="2211780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7</a:t>
            </a:fld>
            <a:endParaRPr lang="en-US" dirty="0"/>
          </a:p>
        </p:txBody>
      </p:sp>
    </p:spTree>
    <p:extLst>
      <p:ext uri="{BB962C8B-B14F-4D97-AF65-F5344CB8AC3E}">
        <p14:creationId xmlns:p14="http://schemas.microsoft.com/office/powerpoint/2010/main" val="210111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8</a:t>
            </a:fld>
            <a:endParaRPr lang="en-US" dirty="0"/>
          </a:p>
        </p:txBody>
      </p:sp>
    </p:spTree>
    <p:extLst>
      <p:ext uri="{BB962C8B-B14F-4D97-AF65-F5344CB8AC3E}">
        <p14:creationId xmlns:p14="http://schemas.microsoft.com/office/powerpoint/2010/main" val="2793080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9</a:t>
            </a:fld>
            <a:endParaRPr lang="en-US" dirty="0"/>
          </a:p>
        </p:txBody>
      </p:sp>
    </p:spTree>
    <p:extLst>
      <p:ext uri="{BB962C8B-B14F-4D97-AF65-F5344CB8AC3E}">
        <p14:creationId xmlns:p14="http://schemas.microsoft.com/office/powerpoint/2010/main" val="29881412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10</a:t>
            </a:fld>
            <a:endParaRPr lang="en-US" dirty="0"/>
          </a:p>
        </p:txBody>
      </p:sp>
    </p:spTree>
    <p:extLst>
      <p:ext uri="{BB962C8B-B14F-4D97-AF65-F5344CB8AC3E}">
        <p14:creationId xmlns:p14="http://schemas.microsoft.com/office/powerpoint/2010/main" val="3182869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11</a:t>
            </a:fld>
            <a:endParaRPr lang="en-US" dirty="0"/>
          </a:p>
        </p:txBody>
      </p:sp>
    </p:spTree>
    <p:extLst>
      <p:ext uri="{BB962C8B-B14F-4D97-AF65-F5344CB8AC3E}">
        <p14:creationId xmlns:p14="http://schemas.microsoft.com/office/powerpoint/2010/main" val="26071255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12</a:t>
            </a:fld>
            <a:endParaRPr lang="en-US" dirty="0"/>
          </a:p>
        </p:txBody>
      </p:sp>
    </p:spTree>
    <p:extLst>
      <p:ext uri="{BB962C8B-B14F-4D97-AF65-F5344CB8AC3E}">
        <p14:creationId xmlns:p14="http://schemas.microsoft.com/office/powerpoint/2010/main" val="4146327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13</a:t>
            </a:fld>
            <a:endParaRPr lang="en-US" dirty="0"/>
          </a:p>
        </p:txBody>
      </p:sp>
    </p:spTree>
    <p:extLst>
      <p:ext uri="{BB962C8B-B14F-4D97-AF65-F5344CB8AC3E}">
        <p14:creationId xmlns:p14="http://schemas.microsoft.com/office/powerpoint/2010/main" val="3497279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CMP, Backwages, EE Agreed to pay </a:t>
            </a:r>
          </a:p>
        </p:txBody>
      </p:sp>
      <p:sp>
        <p:nvSpPr>
          <p:cNvPr id="4" name="Slide Number Placeholder 3"/>
          <p:cNvSpPr>
            <a:spLocks noGrp="1"/>
          </p:cNvSpPr>
          <p:nvPr>
            <p:ph type="sldNum" sz="quarter" idx="5"/>
          </p:nvPr>
        </p:nvSpPr>
        <p:spPr/>
        <p:txBody>
          <a:bodyPr/>
          <a:lstStyle/>
          <a:p>
            <a:fld id="{EBDDBA4B-5F27-4565-A811-4307B9CAB6C5}" type="slidenum">
              <a:rPr lang="en-US" smtClean="0"/>
              <a:t>14</a:t>
            </a:fld>
            <a:endParaRPr lang="en-US" dirty="0"/>
          </a:p>
        </p:txBody>
      </p:sp>
    </p:spTree>
    <p:extLst>
      <p:ext uri="{BB962C8B-B14F-4D97-AF65-F5344CB8AC3E}">
        <p14:creationId xmlns:p14="http://schemas.microsoft.com/office/powerpoint/2010/main" val="4252931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FB37E-2C59-7B4A-BBD8-F3789F5D6B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852D23-6289-C74C-9A02-8A3D14D3ED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652AFEA-5458-B24C-93B8-BFFF3A7F3C60}"/>
              </a:ext>
            </a:extLst>
          </p:cNvPr>
          <p:cNvSpPr>
            <a:spLocks noGrp="1"/>
          </p:cNvSpPr>
          <p:nvPr>
            <p:ph type="dt" sz="half" idx="10"/>
          </p:nvPr>
        </p:nvSpPr>
        <p:spPr/>
        <p:txBody>
          <a:bodyPr/>
          <a:lstStyle/>
          <a:p>
            <a:fld id="{459B7750-E27A-AC43-B4F8-29ACE0A41A53}" type="datetimeFigureOut">
              <a:rPr lang="en-US" smtClean="0"/>
              <a:t>5/17/20</a:t>
            </a:fld>
            <a:endParaRPr lang="en-US" dirty="0"/>
          </a:p>
        </p:txBody>
      </p:sp>
      <p:sp>
        <p:nvSpPr>
          <p:cNvPr id="5" name="Footer Placeholder 4">
            <a:extLst>
              <a:ext uri="{FF2B5EF4-FFF2-40B4-BE49-F238E27FC236}">
                <a16:creationId xmlns:a16="http://schemas.microsoft.com/office/drawing/2014/main" id="{015FC33E-5707-B749-8295-8DB33AABF5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3518B13-9BA3-B24F-97E6-0B6B5101E7FE}"/>
              </a:ext>
            </a:extLst>
          </p:cNvPr>
          <p:cNvSpPr>
            <a:spLocks noGrp="1"/>
          </p:cNvSpPr>
          <p:nvPr>
            <p:ph type="sldNum" sz="quarter" idx="12"/>
          </p:nvPr>
        </p:nvSpPr>
        <p:spPr/>
        <p:txBody>
          <a:bodyPr/>
          <a:lstStyle/>
          <a:p>
            <a:fld id="{1B94C1B4-4B92-6D40-8B8D-55EE463107E2}" type="slidenum">
              <a:rPr lang="en-US" smtClean="0"/>
              <a:t>‹#›</a:t>
            </a:fld>
            <a:endParaRPr lang="en-US" dirty="0"/>
          </a:p>
        </p:txBody>
      </p:sp>
    </p:spTree>
    <p:extLst>
      <p:ext uri="{BB962C8B-B14F-4D97-AF65-F5344CB8AC3E}">
        <p14:creationId xmlns:p14="http://schemas.microsoft.com/office/powerpoint/2010/main" val="3691209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02959-F307-2F49-8BFB-9343C30CFE1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81B34F1-112F-AB4F-B16F-E51BBF1EB8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7841F1-D550-2D49-ADCC-DF7FF47EC788}"/>
              </a:ext>
            </a:extLst>
          </p:cNvPr>
          <p:cNvSpPr>
            <a:spLocks noGrp="1"/>
          </p:cNvSpPr>
          <p:nvPr>
            <p:ph type="dt" sz="half" idx="10"/>
          </p:nvPr>
        </p:nvSpPr>
        <p:spPr/>
        <p:txBody>
          <a:bodyPr/>
          <a:lstStyle/>
          <a:p>
            <a:fld id="{459B7750-E27A-AC43-B4F8-29ACE0A41A53}" type="datetimeFigureOut">
              <a:rPr lang="en-US" smtClean="0"/>
              <a:t>5/17/20</a:t>
            </a:fld>
            <a:endParaRPr lang="en-US" dirty="0"/>
          </a:p>
        </p:txBody>
      </p:sp>
      <p:sp>
        <p:nvSpPr>
          <p:cNvPr id="5" name="Footer Placeholder 4">
            <a:extLst>
              <a:ext uri="{FF2B5EF4-FFF2-40B4-BE49-F238E27FC236}">
                <a16:creationId xmlns:a16="http://schemas.microsoft.com/office/drawing/2014/main" id="{55F19BB7-B95C-BF4B-8A70-00EAA5F735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30F9F7-4D4F-3143-84FD-804294729BBF}"/>
              </a:ext>
            </a:extLst>
          </p:cNvPr>
          <p:cNvSpPr>
            <a:spLocks noGrp="1"/>
          </p:cNvSpPr>
          <p:nvPr>
            <p:ph type="sldNum" sz="quarter" idx="12"/>
          </p:nvPr>
        </p:nvSpPr>
        <p:spPr/>
        <p:txBody>
          <a:bodyPr/>
          <a:lstStyle/>
          <a:p>
            <a:fld id="{1B94C1B4-4B92-6D40-8B8D-55EE463107E2}" type="slidenum">
              <a:rPr lang="en-US" smtClean="0"/>
              <a:t>‹#›</a:t>
            </a:fld>
            <a:endParaRPr lang="en-US" dirty="0"/>
          </a:p>
        </p:txBody>
      </p:sp>
    </p:spTree>
    <p:extLst>
      <p:ext uri="{BB962C8B-B14F-4D97-AF65-F5344CB8AC3E}">
        <p14:creationId xmlns:p14="http://schemas.microsoft.com/office/powerpoint/2010/main" val="275953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DB82A79-C31A-8C48-88E9-9050BD2B3F2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E6AEB27-F8FC-6347-B46D-17C18D7DE6B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60FF4E-5D30-5D4F-9FB2-A4BAD583E897}"/>
              </a:ext>
            </a:extLst>
          </p:cNvPr>
          <p:cNvSpPr>
            <a:spLocks noGrp="1"/>
          </p:cNvSpPr>
          <p:nvPr>
            <p:ph type="dt" sz="half" idx="10"/>
          </p:nvPr>
        </p:nvSpPr>
        <p:spPr/>
        <p:txBody>
          <a:bodyPr/>
          <a:lstStyle/>
          <a:p>
            <a:fld id="{459B7750-E27A-AC43-B4F8-29ACE0A41A53}" type="datetimeFigureOut">
              <a:rPr lang="en-US" smtClean="0"/>
              <a:t>5/17/20</a:t>
            </a:fld>
            <a:endParaRPr lang="en-US" dirty="0"/>
          </a:p>
        </p:txBody>
      </p:sp>
      <p:sp>
        <p:nvSpPr>
          <p:cNvPr id="5" name="Footer Placeholder 4">
            <a:extLst>
              <a:ext uri="{FF2B5EF4-FFF2-40B4-BE49-F238E27FC236}">
                <a16:creationId xmlns:a16="http://schemas.microsoft.com/office/drawing/2014/main" id="{691BDE83-AEF3-074C-82B9-62164CE4A41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8FBD5E7-93B7-8543-9A3C-C8FE1D95B59F}"/>
              </a:ext>
            </a:extLst>
          </p:cNvPr>
          <p:cNvSpPr>
            <a:spLocks noGrp="1"/>
          </p:cNvSpPr>
          <p:nvPr>
            <p:ph type="sldNum" sz="quarter" idx="12"/>
          </p:nvPr>
        </p:nvSpPr>
        <p:spPr/>
        <p:txBody>
          <a:bodyPr/>
          <a:lstStyle/>
          <a:p>
            <a:fld id="{1B94C1B4-4B92-6D40-8B8D-55EE463107E2}" type="slidenum">
              <a:rPr lang="en-US" smtClean="0"/>
              <a:t>‹#›</a:t>
            </a:fld>
            <a:endParaRPr lang="en-US" dirty="0"/>
          </a:p>
        </p:txBody>
      </p:sp>
    </p:spTree>
    <p:extLst>
      <p:ext uri="{BB962C8B-B14F-4D97-AF65-F5344CB8AC3E}">
        <p14:creationId xmlns:p14="http://schemas.microsoft.com/office/powerpoint/2010/main" val="3576384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D1DD0-F72A-7D44-BA24-ED2681C076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96ABA09-9215-BF43-8C41-1897592B7B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DB5749-5115-944C-A2EF-AF783DB38FE4}"/>
              </a:ext>
            </a:extLst>
          </p:cNvPr>
          <p:cNvSpPr>
            <a:spLocks noGrp="1"/>
          </p:cNvSpPr>
          <p:nvPr>
            <p:ph type="dt" sz="half" idx="10"/>
          </p:nvPr>
        </p:nvSpPr>
        <p:spPr/>
        <p:txBody>
          <a:bodyPr/>
          <a:lstStyle/>
          <a:p>
            <a:fld id="{459B7750-E27A-AC43-B4F8-29ACE0A41A53}" type="datetimeFigureOut">
              <a:rPr lang="en-US" smtClean="0"/>
              <a:t>5/17/20</a:t>
            </a:fld>
            <a:endParaRPr lang="en-US" dirty="0"/>
          </a:p>
        </p:txBody>
      </p:sp>
      <p:sp>
        <p:nvSpPr>
          <p:cNvPr id="5" name="Footer Placeholder 4">
            <a:extLst>
              <a:ext uri="{FF2B5EF4-FFF2-40B4-BE49-F238E27FC236}">
                <a16:creationId xmlns:a16="http://schemas.microsoft.com/office/drawing/2014/main" id="{CC0B0F2F-E1C7-1146-93CA-245B944947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BED9284-0B9A-4642-A9F9-007D06E572C9}"/>
              </a:ext>
            </a:extLst>
          </p:cNvPr>
          <p:cNvSpPr>
            <a:spLocks noGrp="1"/>
          </p:cNvSpPr>
          <p:nvPr>
            <p:ph type="sldNum" sz="quarter" idx="12"/>
          </p:nvPr>
        </p:nvSpPr>
        <p:spPr/>
        <p:txBody>
          <a:bodyPr/>
          <a:lstStyle/>
          <a:p>
            <a:fld id="{1B94C1B4-4B92-6D40-8B8D-55EE463107E2}" type="slidenum">
              <a:rPr lang="en-US" smtClean="0"/>
              <a:t>‹#›</a:t>
            </a:fld>
            <a:endParaRPr lang="en-US" dirty="0"/>
          </a:p>
        </p:txBody>
      </p:sp>
    </p:spTree>
    <p:extLst>
      <p:ext uri="{BB962C8B-B14F-4D97-AF65-F5344CB8AC3E}">
        <p14:creationId xmlns:p14="http://schemas.microsoft.com/office/powerpoint/2010/main" val="243598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6C7FD-DC7F-9A40-8015-11B6BA94C0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CC196B6-C57D-2C4B-BDA0-8D214207C5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05BC46-9033-B140-9061-6D80046851C5}"/>
              </a:ext>
            </a:extLst>
          </p:cNvPr>
          <p:cNvSpPr>
            <a:spLocks noGrp="1"/>
          </p:cNvSpPr>
          <p:nvPr>
            <p:ph type="dt" sz="half" idx="10"/>
          </p:nvPr>
        </p:nvSpPr>
        <p:spPr/>
        <p:txBody>
          <a:bodyPr/>
          <a:lstStyle/>
          <a:p>
            <a:fld id="{459B7750-E27A-AC43-B4F8-29ACE0A41A53}" type="datetimeFigureOut">
              <a:rPr lang="en-US" smtClean="0"/>
              <a:t>5/17/20</a:t>
            </a:fld>
            <a:endParaRPr lang="en-US" dirty="0"/>
          </a:p>
        </p:txBody>
      </p:sp>
      <p:sp>
        <p:nvSpPr>
          <p:cNvPr id="5" name="Footer Placeholder 4">
            <a:extLst>
              <a:ext uri="{FF2B5EF4-FFF2-40B4-BE49-F238E27FC236}">
                <a16:creationId xmlns:a16="http://schemas.microsoft.com/office/drawing/2014/main" id="{A724D1E7-EB35-F848-B1B2-36762E683C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050B843-D9EA-CA4E-B438-58D7FDE9E0C1}"/>
              </a:ext>
            </a:extLst>
          </p:cNvPr>
          <p:cNvSpPr>
            <a:spLocks noGrp="1"/>
          </p:cNvSpPr>
          <p:nvPr>
            <p:ph type="sldNum" sz="quarter" idx="12"/>
          </p:nvPr>
        </p:nvSpPr>
        <p:spPr/>
        <p:txBody>
          <a:bodyPr/>
          <a:lstStyle/>
          <a:p>
            <a:fld id="{1B94C1B4-4B92-6D40-8B8D-55EE463107E2}" type="slidenum">
              <a:rPr lang="en-US" smtClean="0"/>
              <a:t>‹#›</a:t>
            </a:fld>
            <a:endParaRPr lang="en-US" dirty="0"/>
          </a:p>
        </p:txBody>
      </p:sp>
    </p:spTree>
    <p:extLst>
      <p:ext uri="{BB962C8B-B14F-4D97-AF65-F5344CB8AC3E}">
        <p14:creationId xmlns:p14="http://schemas.microsoft.com/office/powerpoint/2010/main" val="4171859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CCEFD-891A-0249-B9C1-23F0777213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0D588D-3EC7-7545-AA27-FA8BDE132A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696B62-8679-024C-BC6C-812E33929F6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44E148B-75F1-8349-81E4-7C1DF7478F52}"/>
              </a:ext>
            </a:extLst>
          </p:cNvPr>
          <p:cNvSpPr>
            <a:spLocks noGrp="1"/>
          </p:cNvSpPr>
          <p:nvPr>
            <p:ph type="dt" sz="half" idx="10"/>
          </p:nvPr>
        </p:nvSpPr>
        <p:spPr/>
        <p:txBody>
          <a:bodyPr/>
          <a:lstStyle/>
          <a:p>
            <a:fld id="{459B7750-E27A-AC43-B4F8-29ACE0A41A53}" type="datetimeFigureOut">
              <a:rPr lang="en-US" smtClean="0"/>
              <a:t>5/17/20</a:t>
            </a:fld>
            <a:endParaRPr lang="en-US" dirty="0"/>
          </a:p>
        </p:txBody>
      </p:sp>
      <p:sp>
        <p:nvSpPr>
          <p:cNvPr id="6" name="Footer Placeholder 5">
            <a:extLst>
              <a:ext uri="{FF2B5EF4-FFF2-40B4-BE49-F238E27FC236}">
                <a16:creationId xmlns:a16="http://schemas.microsoft.com/office/drawing/2014/main" id="{2D3D362A-5D2D-B746-9E4C-ECC09908386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FD132A6-E6BE-5F48-BC6A-6EAFBE5A435C}"/>
              </a:ext>
            </a:extLst>
          </p:cNvPr>
          <p:cNvSpPr>
            <a:spLocks noGrp="1"/>
          </p:cNvSpPr>
          <p:nvPr>
            <p:ph type="sldNum" sz="quarter" idx="12"/>
          </p:nvPr>
        </p:nvSpPr>
        <p:spPr/>
        <p:txBody>
          <a:bodyPr/>
          <a:lstStyle/>
          <a:p>
            <a:fld id="{1B94C1B4-4B92-6D40-8B8D-55EE463107E2}" type="slidenum">
              <a:rPr lang="en-US" smtClean="0"/>
              <a:t>‹#›</a:t>
            </a:fld>
            <a:endParaRPr lang="en-US" dirty="0"/>
          </a:p>
        </p:txBody>
      </p:sp>
    </p:spTree>
    <p:extLst>
      <p:ext uri="{BB962C8B-B14F-4D97-AF65-F5344CB8AC3E}">
        <p14:creationId xmlns:p14="http://schemas.microsoft.com/office/powerpoint/2010/main" val="1276110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DA9BA-A4FD-9F44-8979-AC3339E8D58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0D4BD69-74D6-4C4E-B0D5-9B7054C9E4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91496E7-F712-1D47-9327-6F27986FD8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F1C9ED3-80BA-FE4B-B233-C6241AB2C3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2E53E4-00BD-634F-921E-6ED046F424F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D132EF-AB0A-B74C-B2BC-1BFF08299DF6}"/>
              </a:ext>
            </a:extLst>
          </p:cNvPr>
          <p:cNvSpPr>
            <a:spLocks noGrp="1"/>
          </p:cNvSpPr>
          <p:nvPr>
            <p:ph type="dt" sz="half" idx="10"/>
          </p:nvPr>
        </p:nvSpPr>
        <p:spPr/>
        <p:txBody>
          <a:bodyPr/>
          <a:lstStyle/>
          <a:p>
            <a:fld id="{459B7750-E27A-AC43-B4F8-29ACE0A41A53}" type="datetimeFigureOut">
              <a:rPr lang="en-US" smtClean="0"/>
              <a:t>5/17/20</a:t>
            </a:fld>
            <a:endParaRPr lang="en-US" dirty="0"/>
          </a:p>
        </p:txBody>
      </p:sp>
      <p:sp>
        <p:nvSpPr>
          <p:cNvPr id="8" name="Footer Placeholder 7">
            <a:extLst>
              <a:ext uri="{FF2B5EF4-FFF2-40B4-BE49-F238E27FC236}">
                <a16:creationId xmlns:a16="http://schemas.microsoft.com/office/drawing/2014/main" id="{36C963F0-7947-ED46-BB65-24393D44128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1034169-EF2E-044D-91C0-460D9A23258B}"/>
              </a:ext>
            </a:extLst>
          </p:cNvPr>
          <p:cNvSpPr>
            <a:spLocks noGrp="1"/>
          </p:cNvSpPr>
          <p:nvPr>
            <p:ph type="sldNum" sz="quarter" idx="12"/>
          </p:nvPr>
        </p:nvSpPr>
        <p:spPr/>
        <p:txBody>
          <a:bodyPr/>
          <a:lstStyle/>
          <a:p>
            <a:fld id="{1B94C1B4-4B92-6D40-8B8D-55EE463107E2}" type="slidenum">
              <a:rPr lang="en-US" smtClean="0"/>
              <a:t>‹#›</a:t>
            </a:fld>
            <a:endParaRPr lang="en-US" dirty="0"/>
          </a:p>
        </p:txBody>
      </p:sp>
    </p:spTree>
    <p:extLst>
      <p:ext uri="{BB962C8B-B14F-4D97-AF65-F5344CB8AC3E}">
        <p14:creationId xmlns:p14="http://schemas.microsoft.com/office/powerpoint/2010/main" val="727567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0D8B6-1C03-B14D-9D46-20AFBEDFFF7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F7F25D-E802-854D-9D47-93B4B1D183F7}"/>
              </a:ext>
            </a:extLst>
          </p:cNvPr>
          <p:cNvSpPr>
            <a:spLocks noGrp="1"/>
          </p:cNvSpPr>
          <p:nvPr>
            <p:ph type="dt" sz="half" idx="10"/>
          </p:nvPr>
        </p:nvSpPr>
        <p:spPr/>
        <p:txBody>
          <a:bodyPr/>
          <a:lstStyle/>
          <a:p>
            <a:fld id="{459B7750-E27A-AC43-B4F8-29ACE0A41A53}" type="datetimeFigureOut">
              <a:rPr lang="en-US" smtClean="0"/>
              <a:t>5/17/20</a:t>
            </a:fld>
            <a:endParaRPr lang="en-US" dirty="0"/>
          </a:p>
        </p:txBody>
      </p:sp>
      <p:sp>
        <p:nvSpPr>
          <p:cNvPr id="4" name="Footer Placeholder 3">
            <a:extLst>
              <a:ext uri="{FF2B5EF4-FFF2-40B4-BE49-F238E27FC236}">
                <a16:creationId xmlns:a16="http://schemas.microsoft.com/office/drawing/2014/main" id="{B07A1BFD-2584-1645-AA95-BD17186D82C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608FB384-372D-0A4E-9BF0-3890C2C7A0AF}"/>
              </a:ext>
            </a:extLst>
          </p:cNvPr>
          <p:cNvSpPr>
            <a:spLocks noGrp="1"/>
          </p:cNvSpPr>
          <p:nvPr>
            <p:ph type="sldNum" sz="quarter" idx="12"/>
          </p:nvPr>
        </p:nvSpPr>
        <p:spPr/>
        <p:txBody>
          <a:bodyPr/>
          <a:lstStyle/>
          <a:p>
            <a:fld id="{1B94C1B4-4B92-6D40-8B8D-55EE463107E2}" type="slidenum">
              <a:rPr lang="en-US" smtClean="0"/>
              <a:t>‹#›</a:t>
            </a:fld>
            <a:endParaRPr lang="en-US" dirty="0"/>
          </a:p>
        </p:txBody>
      </p:sp>
    </p:spTree>
    <p:extLst>
      <p:ext uri="{BB962C8B-B14F-4D97-AF65-F5344CB8AC3E}">
        <p14:creationId xmlns:p14="http://schemas.microsoft.com/office/powerpoint/2010/main" val="3950307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1D317D-9C84-AA4A-A386-D5152417EF78}"/>
              </a:ext>
            </a:extLst>
          </p:cNvPr>
          <p:cNvSpPr>
            <a:spLocks noGrp="1"/>
          </p:cNvSpPr>
          <p:nvPr>
            <p:ph type="dt" sz="half" idx="10"/>
          </p:nvPr>
        </p:nvSpPr>
        <p:spPr/>
        <p:txBody>
          <a:bodyPr/>
          <a:lstStyle/>
          <a:p>
            <a:fld id="{459B7750-E27A-AC43-B4F8-29ACE0A41A53}" type="datetimeFigureOut">
              <a:rPr lang="en-US" smtClean="0"/>
              <a:t>5/17/20</a:t>
            </a:fld>
            <a:endParaRPr lang="en-US" dirty="0"/>
          </a:p>
        </p:txBody>
      </p:sp>
      <p:sp>
        <p:nvSpPr>
          <p:cNvPr id="3" name="Footer Placeholder 2">
            <a:extLst>
              <a:ext uri="{FF2B5EF4-FFF2-40B4-BE49-F238E27FC236}">
                <a16:creationId xmlns:a16="http://schemas.microsoft.com/office/drawing/2014/main" id="{E2CFE7C4-0C5D-9743-B786-5CB44E996FA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0E9B98D-AC0A-6C4C-AE56-23848CB19162}"/>
              </a:ext>
            </a:extLst>
          </p:cNvPr>
          <p:cNvSpPr>
            <a:spLocks noGrp="1"/>
          </p:cNvSpPr>
          <p:nvPr>
            <p:ph type="sldNum" sz="quarter" idx="12"/>
          </p:nvPr>
        </p:nvSpPr>
        <p:spPr/>
        <p:txBody>
          <a:bodyPr/>
          <a:lstStyle/>
          <a:p>
            <a:fld id="{1B94C1B4-4B92-6D40-8B8D-55EE463107E2}" type="slidenum">
              <a:rPr lang="en-US" smtClean="0"/>
              <a:t>‹#›</a:t>
            </a:fld>
            <a:endParaRPr lang="en-US" dirty="0"/>
          </a:p>
        </p:txBody>
      </p:sp>
    </p:spTree>
    <p:extLst>
      <p:ext uri="{BB962C8B-B14F-4D97-AF65-F5344CB8AC3E}">
        <p14:creationId xmlns:p14="http://schemas.microsoft.com/office/powerpoint/2010/main" val="870011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E7640-9162-7647-8C34-5685BF0816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339AC6-417C-3F46-AA6B-8AF962677F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3C746E-C5A9-484E-A907-EBB36A2E6C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C85F7E-978A-F144-8F88-AEF9BA7CCBEA}"/>
              </a:ext>
            </a:extLst>
          </p:cNvPr>
          <p:cNvSpPr>
            <a:spLocks noGrp="1"/>
          </p:cNvSpPr>
          <p:nvPr>
            <p:ph type="dt" sz="half" idx="10"/>
          </p:nvPr>
        </p:nvSpPr>
        <p:spPr/>
        <p:txBody>
          <a:bodyPr/>
          <a:lstStyle/>
          <a:p>
            <a:fld id="{459B7750-E27A-AC43-B4F8-29ACE0A41A53}" type="datetimeFigureOut">
              <a:rPr lang="en-US" smtClean="0"/>
              <a:t>5/17/20</a:t>
            </a:fld>
            <a:endParaRPr lang="en-US" dirty="0"/>
          </a:p>
        </p:txBody>
      </p:sp>
      <p:sp>
        <p:nvSpPr>
          <p:cNvPr id="6" name="Footer Placeholder 5">
            <a:extLst>
              <a:ext uri="{FF2B5EF4-FFF2-40B4-BE49-F238E27FC236}">
                <a16:creationId xmlns:a16="http://schemas.microsoft.com/office/drawing/2014/main" id="{393E83C0-5742-AB43-9593-4357689146C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0245F38-D9F9-4949-BD37-86C00132A496}"/>
              </a:ext>
            </a:extLst>
          </p:cNvPr>
          <p:cNvSpPr>
            <a:spLocks noGrp="1"/>
          </p:cNvSpPr>
          <p:nvPr>
            <p:ph type="sldNum" sz="quarter" idx="12"/>
          </p:nvPr>
        </p:nvSpPr>
        <p:spPr/>
        <p:txBody>
          <a:bodyPr/>
          <a:lstStyle/>
          <a:p>
            <a:fld id="{1B94C1B4-4B92-6D40-8B8D-55EE463107E2}" type="slidenum">
              <a:rPr lang="en-US" smtClean="0"/>
              <a:t>‹#›</a:t>
            </a:fld>
            <a:endParaRPr lang="en-US" dirty="0"/>
          </a:p>
        </p:txBody>
      </p:sp>
    </p:spTree>
    <p:extLst>
      <p:ext uri="{BB962C8B-B14F-4D97-AF65-F5344CB8AC3E}">
        <p14:creationId xmlns:p14="http://schemas.microsoft.com/office/powerpoint/2010/main" val="2242101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7FC8D-AB96-C94C-8F8D-04B8C3CB18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9E251C0-76E3-A645-9B9E-71A0AE036C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1628C42F-2D8B-9E4D-8D6B-E1C13E5C31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1AFB64-E25E-694A-A130-27DE994FAC31}"/>
              </a:ext>
            </a:extLst>
          </p:cNvPr>
          <p:cNvSpPr>
            <a:spLocks noGrp="1"/>
          </p:cNvSpPr>
          <p:nvPr>
            <p:ph type="dt" sz="half" idx="10"/>
          </p:nvPr>
        </p:nvSpPr>
        <p:spPr/>
        <p:txBody>
          <a:bodyPr/>
          <a:lstStyle/>
          <a:p>
            <a:fld id="{459B7750-E27A-AC43-B4F8-29ACE0A41A53}" type="datetimeFigureOut">
              <a:rPr lang="en-US" smtClean="0"/>
              <a:t>5/17/20</a:t>
            </a:fld>
            <a:endParaRPr lang="en-US" dirty="0"/>
          </a:p>
        </p:txBody>
      </p:sp>
      <p:sp>
        <p:nvSpPr>
          <p:cNvPr id="6" name="Footer Placeholder 5">
            <a:extLst>
              <a:ext uri="{FF2B5EF4-FFF2-40B4-BE49-F238E27FC236}">
                <a16:creationId xmlns:a16="http://schemas.microsoft.com/office/drawing/2014/main" id="{0641EB23-AA16-FD42-ABB7-25FCF4F310E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1288ED4-EA3A-644D-A0CF-EFB1047C27F4}"/>
              </a:ext>
            </a:extLst>
          </p:cNvPr>
          <p:cNvSpPr>
            <a:spLocks noGrp="1"/>
          </p:cNvSpPr>
          <p:nvPr>
            <p:ph type="sldNum" sz="quarter" idx="12"/>
          </p:nvPr>
        </p:nvSpPr>
        <p:spPr/>
        <p:txBody>
          <a:bodyPr/>
          <a:lstStyle/>
          <a:p>
            <a:fld id="{1B94C1B4-4B92-6D40-8B8D-55EE463107E2}" type="slidenum">
              <a:rPr lang="en-US" smtClean="0"/>
              <a:t>‹#›</a:t>
            </a:fld>
            <a:endParaRPr lang="en-US" dirty="0"/>
          </a:p>
        </p:txBody>
      </p:sp>
    </p:spTree>
    <p:extLst>
      <p:ext uri="{BB962C8B-B14F-4D97-AF65-F5344CB8AC3E}">
        <p14:creationId xmlns:p14="http://schemas.microsoft.com/office/powerpoint/2010/main" val="9970475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50B6D8-688E-D248-AC27-DB0E3DB940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1FDF222-C648-1447-8834-B0C6682335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8F3BAB-BC8A-B74B-BCB2-291CA7F9D3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9B7750-E27A-AC43-B4F8-29ACE0A41A53}" type="datetimeFigureOut">
              <a:rPr lang="en-US" smtClean="0"/>
              <a:t>5/17/20</a:t>
            </a:fld>
            <a:endParaRPr lang="en-US" dirty="0"/>
          </a:p>
        </p:txBody>
      </p:sp>
      <p:sp>
        <p:nvSpPr>
          <p:cNvPr id="5" name="Footer Placeholder 4">
            <a:extLst>
              <a:ext uri="{FF2B5EF4-FFF2-40B4-BE49-F238E27FC236}">
                <a16:creationId xmlns:a16="http://schemas.microsoft.com/office/drawing/2014/main" id="{BF859DD4-92A5-684E-8316-4CE08BA76C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7BF3555-9EE3-9E4D-B5A1-5C858E7C6F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94C1B4-4B92-6D40-8B8D-55EE463107E2}" type="slidenum">
              <a:rPr lang="en-US" smtClean="0"/>
              <a:t>‹#›</a:t>
            </a:fld>
            <a:endParaRPr lang="en-US" dirty="0"/>
          </a:p>
        </p:txBody>
      </p:sp>
    </p:spTree>
    <p:extLst>
      <p:ext uri="{BB962C8B-B14F-4D97-AF65-F5344CB8AC3E}">
        <p14:creationId xmlns:p14="http://schemas.microsoft.com/office/powerpoint/2010/main" val="22864933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inc.com/drew-hendricks/the-3-most-common-compliance-errors-every-company-makes.html"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nydailyrecord.com/2017/08/28/legal-bytes-the-top-10-reasons-for-fair-labor-standards-act-violation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DFAB2-98BF-4E48-9614-4E8D863EF260}"/>
              </a:ext>
            </a:extLst>
          </p:cNvPr>
          <p:cNvSpPr>
            <a:spLocks noGrp="1"/>
          </p:cNvSpPr>
          <p:nvPr>
            <p:ph type="ctrTitle"/>
          </p:nvPr>
        </p:nvSpPr>
        <p:spPr>
          <a:xfrm>
            <a:off x="122272" y="1536098"/>
            <a:ext cx="11947451" cy="2387600"/>
          </a:xfrm>
        </p:spPr>
        <p:txBody>
          <a:bodyPr>
            <a:noAutofit/>
          </a:bodyPr>
          <a:lstStyle/>
          <a:p>
            <a:pPr>
              <a:lnSpc>
                <a:spcPct val="190000"/>
              </a:lnSpc>
            </a:pPr>
            <a:r>
              <a:rPr lang="en-US" sz="3200" b="1" dirty="0">
                <a:latin typeface="Times New Roman" panose="02020603050405020304" pitchFamily="18" charset="0"/>
                <a:cs typeface="Times New Roman" panose="02020603050405020304" pitchFamily="18" charset="0"/>
              </a:rPr>
              <a:t>An Empirical Study of the Financial Costs of Internal Stakeholder Related Non-compliance Incidences within U.S. Companies</a:t>
            </a:r>
          </a:p>
        </p:txBody>
      </p:sp>
      <p:sp>
        <p:nvSpPr>
          <p:cNvPr id="3" name="Subtitle 2">
            <a:extLst>
              <a:ext uri="{FF2B5EF4-FFF2-40B4-BE49-F238E27FC236}">
                <a16:creationId xmlns:a16="http://schemas.microsoft.com/office/drawing/2014/main" id="{038C569F-BE00-D94E-8805-01D034079232}"/>
              </a:ext>
            </a:extLst>
          </p:cNvPr>
          <p:cNvSpPr>
            <a:spLocks noGrp="1"/>
          </p:cNvSpPr>
          <p:nvPr>
            <p:ph type="subTitle" idx="1"/>
          </p:nvPr>
        </p:nvSpPr>
        <p:spPr>
          <a:xfrm>
            <a:off x="1523997" y="4366731"/>
            <a:ext cx="9144000" cy="1083093"/>
          </a:xfrm>
        </p:spPr>
        <p:txBody>
          <a:bodyPr>
            <a:normAutofit/>
          </a:bodyPr>
          <a:lstStyle/>
          <a:p>
            <a:r>
              <a:rPr lang="en-US" sz="2000" dirty="0">
                <a:latin typeface="Times New Roman" panose="02020603050405020304" pitchFamily="18" charset="0"/>
                <a:cs typeface="Times New Roman" panose="02020603050405020304" pitchFamily="18" charset="0"/>
              </a:rPr>
              <a:t>Business Analytics for Managers</a:t>
            </a:r>
          </a:p>
          <a:p>
            <a:r>
              <a:rPr lang="en-US" altLang="zh-CN" sz="2000" dirty="0">
                <a:latin typeface="Times New Roman" panose="02020603050405020304" pitchFamily="18" charset="0"/>
                <a:cs typeface="Times New Roman" panose="02020603050405020304" pitchFamily="18" charset="0"/>
              </a:rPr>
              <a:t>——with Tableau</a:t>
            </a:r>
            <a:endParaRPr lang="en-US" sz="2000" dirty="0">
              <a:latin typeface="Times New Roman" panose="02020603050405020304" pitchFamily="18" charset="0"/>
              <a:cs typeface="Times New Roman" panose="02020603050405020304" pitchFamily="18" charset="0"/>
            </a:endParaRPr>
          </a:p>
          <a:p>
            <a:pPr algn="r"/>
            <a:endParaRPr lang="en-US" sz="2000" dirty="0">
              <a:latin typeface="Times New Roman" panose="02020603050405020304" pitchFamily="18" charset="0"/>
              <a:cs typeface="Times New Roman" panose="02020603050405020304" pitchFamily="18" charset="0"/>
            </a:endParaRPr>
          </a:p>
          <a:p>
            <a:pPr algn="r"/>
            <a:endParaRPr lang="en-US"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59C5841D-D497-6946-9C38-94D4A38816F7}"/>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a:t>
            </a:r>
          </a:p>
        </p:txBody>
      </p:sp>
    </p:spTree>
    <p:extLst>
      <p:ext uri="{BB962C8B-B14F-4D97-AF65-F5344CB8AC3E}">
        <p14:creationId xmlns:p14="http://schemas.microsoft.com/office/powerpoint/2010/main" val="2633431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1B14FE1-BAD6-DC47-BC5C-32694B60D06D}"/>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Descriptive Analytics 4 –  Summary of Years  </a:t>
            </a:r>
          </a:p>
        </p:txBody>
      </p:sp>
      <p:sp>
        <p:nvSpPr>
          <p:cNvPr id="4" name="TextBox 3">
            <a:extLst>
              <a:ext uri="{FF2B5EF4-FFF2-40B4-BE49-F238E27FC236}">
                <a16:creationId xmlns:a16="http://schemas.microsoft.com/office/drawing/2014/main" id="{33629AAF-BA18-6943-9FFD-2448169A616C}"/>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10</a:t>
            </a:r>
          </a:p>
        </p:txBody>
      </p:sp>
      <p:sp>
        <p:nvSpPr>
          <p:cNvPr id="8" name="TextBox 7">
            <a:extLst>
              <a:ext uri="{FF2B5EF4-FFF2-40B4-BE49-F238E27FC236}">
                <a16:creationId xmlns:a16="http://schemas.microsoft.com/office/drawing/2014/main" id="{C5433180-9364-6C45-B9C7-2B86C045F07B}"/>
              </a:ext>
            </a:extLst>
          </p:cNvPr>
          <p:cNvSpPr txBox="1"/>
          <p:nvPr/>
        </p:nvSpPr>
        <p:spPr>
          <a:xfrm>
            <a:off x="8003786" y="1314073"/>
            <a:ext cx="3816096" cy="5355312"/>
          </a:xfrm>
          <a:prstGeom prst="rect">
            <a:avLst/>
          </a:prstGeom>
          <a:noFill/>
        </p:spPr>
        <p:txBody>
          <a:bodyPr wrap="square" rtlCol="0">
            <a:spAutoFit/>
          </a:bodyPr>
          <a:lstStyle/>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Description</a:t>
            </a:r>
            <a:r>
              <a:rPr lang="en-US" dirty="0">
                <a:latin typeface="Times New Roman" panose="02020603050405020304" pitchFamily="18" charset="0"/>
                <a:cs typeface="Times New Roman" panose="02020603050405020304" pitchFamily="18" charset="0"/>
              </a:rPr>
              <a:t>: Figure shows the monetary penalty amount and employee related violations count from 2006-2015.</a:t>
            </a:r>
          </a:p>
          <a:p>
            <a:pPr marL="182880" indent="-18288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Insights</a:t>
            </a:r>
            <a:r>
              <a:rPr lang="en-US" dirty="0">
                <a:latin typeface="Times New Roman" panose="02020603050405020304" pitchFamily="18" charset="0"/>
                <a:cs typeface="Times New Roman" panose="02020603050405020304" pitchFamily="18" charset="0"/>
              </a:rPr>
              <a:t>: From the chart we can see, maximum of penalty is in 2010 and the maximum of violation cases is in 2012.</a:t>
            </a:r>
          </a:p>
          <a:p>
            <a:pPr marL="182880" indent="-18288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Implications</a:t>
            </a:r>
            <a:r>
              <a:rPr lang="en-US" dirty="0">
                <a:latin typeface="Times New Roman" panose="02020603050405020304" pitchFamily="18" charset="0"/>
                <a:cs typeface="Times New Roman" panose="02020603050405020304" pitchFamily="18" charset="0"/>
              </a:rPr>
              <a:t>: Reason for the mismatching between penalty and the number of violations: regulations and laws take more time to get updated hence it cannot stay perfectly consistent with changes of employment and economical dynamics. </a:t>
            </a:r>
          </a:p>
          <a:p>
            <a:pPr algn="just"/>
            <a:endParaRPr lang="en-US" dirty="0">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7794F1AD-6A60-7747-85FA-FD148DE4B962}"/>
              </a:ext>
            </a:extLst>
          </p:cNvPr>
          <p:cNvSpPr/>
          <p:nvPr/>
        </p:nvSpPr>
        <p:spPr>
          <a:xfrm>
            <a:off x="896374" y="6253885"/>
            <a:ext cx="8439461" cy="276999"/>
          </a:xfrm>
          <a:prstGeom prst="rect">
            <a:avLst/>
          </a:prstGeom>
        </p:spPr>
        <p:txBody>
          <a:bodyPr wrap="square">
            <a:spAutoFit/>
          </a:bodyPr>
          <a:lstStyle/>
          <a:p>
            <a:pPr>
              <a:spcAft>
                <a:spcPts val="1000"/>
              </a:spcAft>
            </a:pPr>
            <a:r>
              <a:rPr lang="en-US" sz="1200" dirty="0">
                <a:latin typeface="Times New Roman" panose="02020603050405020304" pitchFamily="18" charset="0"/>
                <a:ea typeface="SimSun" panose="02010600030101010101" pitchFamily="2" charset="-122"/>
                <a:cs typeface="Times New Roman" panose="02020603050405020304" pitchFamily="18" charset="0"/>
              </a:rPr>
              <a:t>Figure 4.</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 Bar Chart of</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Total Monetary Violations Amount and and</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Case Violation Count Summarized by Years</a:t>
            </a:r>
            <a:endParaRPr lang="en-US" sz="1200" i="1" dirty="0">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7" name="Picture 6">
            <a:extLst>
              <a:ext uri="{FF2B5EF4-FFF2-40B4-BE49-F238E27FC236}">
                <a16:creationId xmlns:a16="http://schemas.microsoft.com/office/drawing/2014/main" id="{04BC94AC-56F1-DD4D-84FC-1A0B6033A31B}"/>
              </a:ext>
            </a:extLst>
          </p:cNvPr>
          <p:cNvPicPr>
            <a:picLocks noChangeAspect="1"/>
          </p:cNvPicPr>
          <p:nvPr/>
        </p:nvPicPr>
        <p:blipFill>
          <a:blip r:embed="rId3"/>
          <a:stretch>
            <a:fillRect/>
          </a:stretch>
        </p:blipFill>
        <p:spPr>
          <a:xfrm>
            <a:off x="372118" y="1393995"/>
            <a:ext cx="7455911" cy="4830354"/>
          </a:xfrm>
          <a:prstGeom prst="rect">
            <a:avLst/>
          </a:prstGeom>
        </p:spPr>
      </p:pic>
    </p:spTree>
    <p:extLst>
      <p:ext uri="{BB962C8B-B14F-4D97-AF65-F5344CB8AC3E}">
        <p14:creationId xmlns:p14="http://schemas.microsoft.com/office/powerpoint/2010/main" val="29144973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1B14FE1-BAD6-DC47-BC5C-32694B60D06D}"/>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Descriptive Analytics 5 –  Industry Summary</a:t>
            </a:r>
          </a:p>
        </p:txBody>
      </p:sp>
      <p:sp>
        <p:nvSpPr>
          <p:cNvPr id="4" name="TextBox 3">
            <a:extLst>
              <a:ext uri="{FF2B5EF4-FFF2-40B4-BE49-F238E27FC236}">
                <a16:creationId xmlns:a16="http://schemas.microsoft.com/office/drawing/2014/main" id="{33629AAF-BA18-6943-9FFD-2448169A616C}"/>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11</a:t>
            </a:r>
          </a:p>
        </p:txBody>
      </p:sp>
      <p:sp>
        <p:nvSpPr>
          <p:cNvPr id="8" name="TextBox 7">
            <a:extLst>
              <a:ext uri="{FF2B5EF4-FFF2-40B4-BE49-F238E27FC236}">
                <a16:creationId xmlns:a16="http://schemas.microsoft.com/office/drawing/2014/main" id="{C5433180-9364-6C45-B9C7-2B86C045F07B}"/>
              </a:ext>
            </a:extLst>
          </p:cNvPr>
          <p:cNvSpPr txBox="1"/>
          <p:nvPr/>
        </p:nvSpPr>
        <p:spPr>
          <a:xfrm>
            <a:off x="8003786" y="1314073"/>
            <a:ext cx="3816096" cy="5355312"/>
          </a:xfrm>
          <a:prstGeom prst="rect">
            <a:avLst/>
          </a:prstGeom>
          <a:noFill/>
        </p:spPr>
        <p:txBody>
          <a:bodyPr wrap="square" rtlCol="0">
            <a:spAutoFit/>
          </a:bodyPr>
          <a:lstStyle/>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Description</a:t>
            </a:r>
            <a:r>
              <a:rPr lang="en-US" dirty="0">
                <a:latin typeface="Times New Roman" panose="02020603050405020304" pitchFamily="18" charset="0"/>
                <a:cs typeface="Times New Roman" panose="02020603050405020304" pitchFamily="18" charset="0"/>
              </a:rPr>
              <a:t>: The tree map shows top 11 industries that have the highest average monetary penalty per employee.</a:t>
            </a:r>
          </a:p>
          <a:p>
            <a:pPr algn="just"/>
            <a:endParaRPr lang="en-US" dirty="0">
              <a:latin typeface="Times New Roman" panose="02020603050405020304" pitchFamily="18" charset="0"/>
              <a:cs typeface="Times New Roman" panose="02020603050405020304" pitchFamily="18" charset="0"/>
            </a:endParaRP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Insights</a:t>
            </a:r>
            <a:r>
              <a:rPr lang="en-US" dirty="0">
                <a:latin typeface="Times New Roman" panose="02020603050405020304" pitchFamily="18" charset="0"/>
                <a:cs typeface="Times New Roman" panose="02020603050405020304" pitchFamily="18" charset="0"/>
              </a:rPr>
              <a:t>: The size reflects the amount of average monetary penalty fined per employee, Security System Service, Metalworking Machinery Manufacturing and Local Transit Systems are the top 3 industry cost more when there’s laws violations</a:t>
            </a:r>
          </a:p>
          <a:p>
            <a:pPr marL="182880" indent="-18288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Implications</a:t>
            </a:r>
            <a:r>
              <a:rPr lang="en-US" dirty="0">
                <a:latin typeface="Times New Roman" panose="02020603050405020304" pitchFamily="18" charset="0"/>
                <a:cs typeface="Times New Roman" panose="02020603050405020304" pitchFamily="18" charset="0"/>
              </a:rPr>
              <a:t>:  The financial impact of law violations is more significant on individuals in labor-intensive industries. Companies in these industries should establish more measures to protect the employees.</a:t>
            </a:r>
          </a:p>
        </p:txBody>
      </p:sp>
      <p:sp>
        <p:nvSpPr>
          <p:cNvPr id="11" name="Rectangle 10">
            <a:extLst>
              <a:ext uri="{FF2B5EF4-FFF2-40B4-BE49-F238E27FC236}">
                <a16:creationId xmlns:a16="http://schemas.microsoft.com/office/drawing/2014/main" id="{7794F1AD-6A60-7747-85FA-FD148DE4B962}"/>
              </a:ext>
            </a:extLst>
          </p:cNvPr>
          <p:cNvSpPr/>
          <p:nvPr/>
        </p:nvSpPr>
        <p:spPr>
          <a:xfrm>
            <a:off x="1249943" y="6226622"/>
            <a:ext cx="6455402" cy="284760"/>
          </a:xfrm>
          <a:prstGeom prst="rect">
            <a:avLst/>
          </a:prstGeom>
        </p:spPr>
        <p:txBody>
          <a:bodyPr wrap="square">
            <a:spAutoFit/>
          </a:bodyPr>
          <a:lstStyle/>
          <a:p>
            <a:pPr>
              <a:spcAft>
                <a:spcPts val="1000"/>
              </a:spcAft>
            </a:pPr>
            <a:r>
              <a:rPr lang="en-US" sz="1200" dirty="0">
                <a:latin typeface="Times New Roman" panose="02020603050405020304" pitchFamily="18" charset="0"/>
                <a:ea typeface="SimSun" panose="02010600030101010101" pitchFamily="2" charset="-122"/>
                <a:cs typeface="Times New Roman" panose="02020603050405020304" pitchFamily="18" charset="0"/>
              </a:rPr>
              <a:t>Figure 5.</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 Tree Map of</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Monetary Violations Amount Per Employee Summarized by Industry</a:t>
            </a:r>
            <a:endParaRPr lang="en-US" sz="1200" i="1" dirty="0">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9" name="Picture 8" descr="A screenshot of a cell phone&#10;&#10;Description automatically generated">
            <a:extLst>
              <a:ext uri="{FF2B5EF4-FFF2-40B4-BE49-F238E27FC236}">
                <a16:creationId xmlns:a16="http://schemas.microsoft.com/office/drawing/2014/main" id="{94E07B1D-A678-3D41-9324-A3EEC1FB270D}"/>
              </a:ext>
            </a:extLst>
          </p:cNvPr>
          <p:cNvPicPr>
            <a:picLocks noChangeAspect="1"/>
          </p:cNvPicPr>
          <p:nvPr/>
        </p:nvPicPr>
        <p:blipFill rotWithShape="1">
          <a:blip r:embed="rId3"/>
          <a:srcRect t="3942" b="11467"/>
          <a:stretch/>
        </p:blipFill>
        <p:spPr>
          <a:xfrm>
            <a:off x="372118" y="1336237"/>
            <a:ext cx="7631668" cy="4780107"/>
          </a:xfrm>
          <a:prstGeom prst="rect">
            <a:avLst/>
          </a:prstGeom>
        </p:spPr>
      </p:pic>
    </p:spTree>
    <p:extLst>
      <p:ext uri="{BB962C8B-B14F-4D97-AF65-F5344CB8AC3E}">
        <p14:creationId xmlns:p14="http://schemas.microsoft.com/office/powerpoint/2010/main" val="1158643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1B14FE1-BAD6-DC47-BC5C-32694B60D06D}"/>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Descriptive Analytics 6 –  Industry Drill-down</a:t>
            </a:r>
          </a:p>
        </p:txBody>
      </p:sp>
      <p:sp>
        <p:nvSpPr>
          <p:cNvPr id="4" name="TextBox 3">
            <a:extLst>
              <a:ext uri="{FF2B5EF4-FFF2-40B4-BE49-F238E27FC236}">
                <a16:creationId xmlns:a16="http://schemas.microsoft.com/office/drawing/2014/main" id="{33629AAF-BA18-6943-9FFD-2448169A616C}"/>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12</a:t>
            </a:r>
          </a:p>
        </p:txBody>
      </p:sp>
      <p:sp>
        <p:nvSpPr>
          <p:cNvPr id="8" name="TextBox 7">
            <a:extLst>
              <a:ext uri="{FF2B5EF4-FFF2-40B4-BE49-F238E27FC236}">
                <a16:creationId xmlns:a16="http://schemas.microsoft.com/office/drawing/2014/main" id="{C5433180-9364-6C45-B9C7-2B86C045F07B}"/>
              </a:ext>
            </a:extLst>
          </p:cNvPr>
          <p:cNvSpPr txBox="1"/>
          <p:nvPr/>
        </p:nvSpPr>
        <p:spPr>
          <a:xfrm>
            <a:off x="8003786" y="1314073"/>
            <a:ext cx="3816096" cy="5078313"/>
          </a:xfrm>
          <a:prstGeom prst="rect">
            <a:avLst/>
          </a:prstGeom>
          <a:noFill/>
        </p:spPr>
        <p:txBody>
          <a:bodyPr wrap="square" rtlCol="0">
            <a:spAutoFit/>
          </a:bodyPr>
          <a:lstStyle/>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Description</a:t>
            </a:r>
            <a:r>
              <a:rPr lang="en-US" dirty="0">
                <a:latin typeface="Times New Roman" panose="02020603050405020304" pitchFamily="18" charset="0"/>
                <a:cs typeface="Times New Roman" panose="02020603050405020304" pitchFamily="18" charset="0"/>
              </a:rPr>
              <a:t>: This chart showcases the exponential trend line for total counts of case violation in telecommunication industries from 2007 to 2012.</a:t>
            </a:r>
          </a:p>
          <a:p>
            <a:pPr marL="182880" indent="-18288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Insights</a:t>
            </a:r>
            <a:r>
              <a:rPr lang="en-US" dirty="0">
                <a:latin typeface="Times New Roman" panose="02020603050405020304" pitchFamily="18" charset="0"/>
                <a:cs typeface="Times New Roman" panose="02020603050405020304" pitchFamily="18" charset="0"/>
              </a:rPr>
              <a:t>: According to the trendline, the case violation has been decreasing in telecommunication industries recently.</a:t>
            </a:r>
          </a:p>
          <a:p>
            <a:pPr marL="182880" indent="-18288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Implications</a:t>
            </a:r>
            <a:r>
              <a:rPr lang="en-US" dirty="0">
                <a:latin typeface="Times New Roman" panose="02020603050405020304" pitchFamily="18" charset="0"/>
                <a:cs typeface="Times New Roman" panose="02020603050405020304" pitchFamily="18" charset="0"/>
              </a:rPr>
              <a:t>:  Active job seekers could utilize this information to optimize their industry preferences. Additionally, this trend could be used in a machine learning model to predict industry according to total case violations.</a:t>
            </a:r>
          </a:p>
        </p:txBody>
      </p:sp>
      <p:sp>
        <p:nvSpPr>
          <p:cNvPr id="11" name="Rectangle 10">
            <a:extLst>
              <a:ext uri="{FF2B5EF4-FFF2-40B4-BE49-F238E27FC236}">
                <a16:creationId xmlns:a16="http://schemas.microsoft.com/office/drawing/2014/main" id="{7794F1AD-6A60-7747-85FA-FD148DE4B962}"/>
              </a:ext>
            </a:extLst>
          </p:cNvPr>
          <p:cNvSpPr/>
          <p:nvPr/>
        </p:nvSpPr>
        <p:spPr>
          <a:xfrm>
            <a:off x="1548384" y="6169439"/>
            <a:ext cx="6455402" cy="284760"/>
          </a:xfrm>
          <a:prstGeom prst="rect">
            <a:avLst/>
          </a:prstGeom>
        </p:spPr>
        <p:txBody>
          <a:bodyPr wrap="square">
            <a:spAutoFit/>
          </a:bodyPr>
          <a:lstStyle/>
          <a:p>
            <a:pPr>
              <a:spcAft>
                <a:spcPts val="1000"/>
              </a:spcAft>
            </a:pPr>
            <a:r>
              <a:rPr lang="en-US" sz="1200" dirty="0">
                <a:latin typeface="Times New Roman" panose="02020603050405020304" pitchFamily="18" charset="0"/>
                <a:ea typeface="SimSun" panose="02010600030101010101" pitchFamily="2" charset="-122"/>
                <a:cs typeface="Times New Roman" panose="02020603050405020304" pitchFamily="18" charset="0"/>
              </a:rPr>
              <a:t>Figure 6.</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 Trendline of</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Total Case Violations for Telecommunication Industry</a:t>
            </a:r>
            <a:endParaRPr lang="en-US" sz="1200" i="1" dirty="0">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3" name="Picture 2" descr="A screenshot of text&#10;&#10;Description automatically generated">
            <a:extLst>
              <a:ext uri="{FF2B5EF4-FFF2-40B4-BE49-F238E27FC236}">
                <a16:creationId xmlns:a16="http://schemas.microsoft.com/office/drawing/2014/main" id="{83FFAA34-488C-AA42-902D-15C07AC73DC8}"/>
              </a:ext>
            </a:extLst>
          </p:cNvPr>
          <p:cNvPicPr>
            <a:picLocks noChangeAspect="1"/>
          </p:cNvPicPr>
          <p:nvPr/>
        </p:nvPicPr>
        <p:blipFill>
          <a:blip r:embed="rId3"/>
          <a:stretch>
            <a:fillRect/>
          </a:stretch>
        </p:blipFill>
        <p:spPr>
          <a:xfrm>
            <a:off x="480745" y="1448672"/>
            <a:ext cx="7523041" cy="4555236"/>
          </a:xfrm>
          <a:prstGeom prst="rect">
            <a:avLst/>
          </a:prstGeom>
        </p:spPr>
      </p:pic>
    </p:spTree>
    <p:extLst>
      <p:ext uri="{BB962C8B-B14F-4D97-AF65-F5344CB8AC3E}">
        <p14:creationId xmlns:p14="http://schemas.microsoft.com/office/powerpoint/2010/main" val="2378496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77BF0B-D6A6-4DDD-B5C1-8FAF00DFB1B0}"/>
              </a:ext>
            </a:extLst>
          </p:cNvPr>
          <p:cNvSpPr>
            <a:spLocks noGrp="1"/>
          </p:cNvSpPr>
          <p:nvPr>
            <p:ph idx="1"/>
          </p:nvPr>
        </p:nvSpPr>
        <p:spPr>
          <a:xfrm>
            <a:off x="372118" y="1367324"/>
            <a:ext cx="10801404" cy="5400365"/>
          </a:xfrm>
        </p:spPr>
        <p:txBody>
          <a:bodyPr>
            <a:normAutofit/>
          </a:bodyPr>
          <a:lstStyle/>
          <a:p>
            <a:pPr algn="just"/>
            <a:r>
              <a:rPr lang="en-US" sz="2400" b="1" dirty="0">
                <a:latin typeface="Times New Roman" panose="02020603050405020304" pitchFamily="18" charset="0"/>
                <a:cs typeface="Times New Roman" panose="02020603050405020304" pitchFamily="18" charset="0"/>
              </a:rPr>
              <a:t>Hypothesis</a:t>
            </a:r>
            <a:r>
              <a:rPr lang="en-US" sz="2400" dirty="0">
                <a:latin typeface="Times New Roman" panose="02020603050405020304" pitchFamily="18" charset="0"/>
                <a:cs typeface="Times New Roman" panose="02020603050405020304" pitchFamily="18" charset="0"/>
              </a:rPr>
              <a:t>: </a:t>
            </a:r>
            <a:r>
              <a:rPr lang="en-US" sz="2400" dirty="0">
                <a:solidFill>
                  <a:srgbClr val="000000"/>
                </a:solidFill>
                <a:latin typeface="Times New Roman" panose="02020603050405020304" pitchFamily="18" charset="0"/>
                <a:cs typeface="Times New Roman" panose="02020603050405020304" pitchFamily="18" charset="0"/>
              </a:rPr>
              <a:t>Is the time of the year when a case is opened  positively correlated with the civil monetary punishment ?</a:t>
            </a:r>
          </a:p>
          <a:p>
            <a:pPr algn="just"/>
            <a:endParaRPr lang="en-US" sz="2400" dirty="0">
              <a:solidFill>
                <a:srgbClr val="000000"/>
              </a:solidFill>
              <a:latin typeface="Times New Roman" panose="02020603050405020304" pitchFamily="18" charset="0"/>
              <a:cs typeface="Times New Roman" panose="02020603050405020304" pitchFamily="18" charset="0"/>
            </a:endParaRPr>
          </a:p>
          <a:p>
            <a:pPr algn="just"/>
            <a:r>
              <a:rPr lang="en-US" sz="2400" b="1" dirty="0">
                <a:solidFill>
                  <a:srgbClr val="000000"/>
                </a:solidFill>
                <a:latin typeface="Times New Roman" panose="02020603050405020304" pitchFamily="18" charset="0"/>
                <a:cs typeface="Times New Roman" panose="02020603050405020304" pitchFamily="18" charset="0"/>
              </a:rPr>
              <a:t>Rationale: </a:t>
            </a:r>
          </a:p>
          <a:p>
            <a:pPr lvl="1" algn="just">
              <a:buFont typeface="Wingdings" pitchFamily="2" charset="2"/>
              <a:buChar char="Ø"/>
            </a:pPr>
            <a:r>
              <a:rPr lang="en-US" dirty="0">
                <a:solidFill>
                  <a:srgbClr val="000000"/>
                </a:solidFill>
                <a:latin typeface="Times New Roman" panose="02020603050405020304" pitchFamily="18" charset="0"/>
                <a:cs typeface="Times New Roman" panose="02020603050405020304" pitchFamily="18" charset="0"/>
              </a:rPr>
              <a:t>Due to the change of laws and regulations over the years, the monetary amount for the same case violations may vary. </a:t>
            </a:r>
          </a:p>
          <a:p>
            <a:pPr lvl="1" algn="just">
              <a:buFont typeface="Wingdings" pitchFamily="2" charset="2"/>
              <a:buChar char="Ø"/>
            </a:pPr>
            <a:r>
              <a:rPr lang="en-US" dirty="0">
                <a:solidFill>
                  <a:srgbClr val="000000"/>
                </a:solidFill>
                <a:latin typeface="Times New Roman" panose="02020603050405020304" pitchFamily="18" charset="0"/>
                <a:cs typeface="Times New Roman" panose="02020603050405020304" pitchFamily="18" charset="0"/>
              </a:rPr>
              <a:t>Knowing which years are associated with higher monetary penalties helps the company to study the macroeconomic environment and react agilely to changing regulatory dynamics</a:t>
            </a:r>
          </a:p>
          <a:p>
            <a:pPr marL="0" indent="0" algn="just">
              <a:buNone/>
            </a:pPr>
            <a:endParaRPr lang="en-US" sz="2400" dirty="0">
              <a:solidFill>
                <a:srgbClr val="000000"/>
              </a:solidFill>
              <a:latin typeface="Times New Roman" panose="02020603050405020304" pitchFamily="18" charset="0"/>
              <a:cs typeface="Times New Roman" panose="02020603050405020304" pitchFamily="18" charset="0"/>
            </a:endParaRPr>
          </a:p>
          <a:p>
            <a:pPr algn="just"/>
            <a:r>
              <a:rPr lang="en-US" sz="2400" b="1" dirty="0">
                <a:latin typeface="Times New Roman" panose="02020603050405020304" pitchFamily="18" charset="0"/>
                <a:cs typeface="Times New Roman" panose="02020603050405020304" pitchFamily="18" charset="0"/>
              </a:rPr>
              <a:t>Analytic Type</a:t>
            </a:r>
            <a:r>
              <a:rPr lang="en-US" sz="2400" dirty="0">
                <a:latin typeface="Times New Roman" panose="02020603050405020304" pitchFamily="18" charset="0"/>
                <a:cs typeface="Times New Roman" panose="02020603050405020304" pitchFamily="18" charset="0"/>
              </a:rPr>
              <a:t>: Predictive</a:t>
            </a:r>
          </a:p>
          <a:p>
            <a:pPr marL="0" indent="0" algn="just">
              <a:buNone/>
            </a:pP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41B14FE1-BAD6-DC47-BC5C-32694B60D06D}"/>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Analytics – Statistical Model</a:t>
            </a:r>
          </a:p>
        </p:txBody>
      </p:sp>
      <p:sp>
        <p:nvSpPr>
          <p:cNvPr id="4" name="TextBox 3">
            <a:extLst>
              <a:ext uri="{FF2B5EF4-FFF2-40B4-BE49-F238E27FC236}">
                <a16:creationId xmlns:a16="http://schemas.microsoft.com/office/drawing/2014/main" id="{E0514184-12E7-AF44-8431-764CE80C0472}"/>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13</a:t>
            </a:r>
          </a:p>
        </p:txBody>
      </p:sp>
    </p:spTree>
    <p:extLst>
      <p:ext uri="{BB962C8B-B14F-4D97-AF65-F5344CB8AC3E}">
        <p14:creationId xmlns:p14="http://schemas.microsoft.com/office/powerpoint/2010/main" val="3880056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77BF0B-D6A6-4DDD-B5C1-8FAF00DFB1B0}"/>
              </a:ext>
            </a:extLst>
          </p:cNvPr>
          <p:cNvSpPr>
            <a:spLocks noGrp="1"/>
          </p:cNvSpPr>
          <p:nvPr>
            <p:ph idx="1"/>
          </p:nvPr>
        </p:nvSpPr>
        <p:spPr>
          <a:xfrm>
            <a:off x="372118" y="1562396"/>
            <a:ext cx="11144692" cy="5400365"/>
          </a:xfrm>
        </p:spPr>
        <p:txBody>
          <a:bodyPr>
            <a:noAutofit/>
          </a:bodyPr>
          <a:lstStyle/>
          <a:p>
            <a:r>
              <a:rPr lang="en-US" sz="2400" b="1" dirty="0">
                <a:latin typeface="Times New Roman" panose="02020603050405020304" pitchFamily="18" charset="0"/>
                <a:cs typeface="Times New Roman" panose="02020603050405020304" pitchFamily="18" charset="0"/>
              </a:rPr>
              <a:t>Hypothesis</a:t>
            </a:r>
            <a:r>
              <a:rPr lang="en-US" sz="2400" dirty="0">
                <a:latin typeface="Times New Roman" panose="02020603050405020304" pitchFamily="18" charset="0"/>
                <a:cs typeface="Times New Roman" panose="02020603050405020304" pitchFamily="18" charset="0"/>
              </a:rPr>
              <a:t>: </a:t>
            </a:r>
            <a:r>
              <a:rPr lang="en-US" sz="2400" dirty="0">
                <a:solidFill>
                  <a:srgbClr val="000000"/>
                </a:solidFill>
                <a:latin typeface="Times New Roman" panose="02020603050405020304" pitchFamily="18" charset="0"/>
                <a:cs typeface="Times New Roman" panose="02020603050405020304" pitchFamily="18" charset="0"/>
              </a:rPr>
              <a:t>Is it possible to forecast the case investigation durations based on the violation type, company industry and time of the year?</a:t>
            </a:r>
          </a:p>
          <a:p>
            <a:endParaRPr lang="en-US" sz="2400" dirty="0">
              <a:solidFill>
                <a:srgbClr val="000000"/>
              </a:solidFill>
              <a:latin typeface="Times New Roman" panose="02020603050405020304" pitchFamily="18" charset="0"/>
              <a:cs typeface="Times New Roman" panose="02020603050405020304" pitchFamily="18" charset="0"/>
            </a:endParaRPr>
          </a:p>
          <a:p>
            <a:pPr algn="just"/>
            <a:r>
              <a:rPr lang="en-US" sz="2400" b="1" dirty="0">
                <a:solidFill>
                  <a:srgbClr val="000000"/>
                </a:solidFill>
                <a:latin typeface="Times New Roman" panose="02020603050405020304" pitchFamily="18" charset="0"/>
                <a:cs typeface="Times New Roman" panose="02020603050405020304" pitchFamily="18" charset="0"/>
              </a:rPr>
              <a:t>Rationale: </a:t>
            </a:r>
            <a:r>
              <a:rPr lang="en-US" sz="2400" dirty="0">
                <a:solidFill>
                  <a:srgbClr val="000000"/>
                </a:solidFill>
                <a:latin typeface="Times New Roman" panose="02020603050405020304" pitchFamily="18" charset="0"/>
                <a:cs typeface="Times New Roman" panose="02020603050405020304" pitchFamily="18" charset="0"/>
              </a:rPr>
              <a:t>Knowing how long it will take for a certain case to be closed helps the company to plan strategically beforehand</a:t>
            </a:r>
          </a:p>
          <a:p>
            <a:pPr marL="0" indent="0">
              <a:buNone/>
            </a:pPr>
            <a:endParaRPr lang="en-US" sz="2400" dirty="0">
              <a:solidFill>
                <a:srgbClr val="000000"/>
              </a:solidFill>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Analytic Type</a:t>
            </a:r>
            <a:r>
              <a:rPr lang="en-US" sz="2400" dirty="0">
                <a:latin typeface="Times New Roman" panose="02020603050405020304" pitchFamily="18" charset="0"/>
                <a:cs typeface="Times New Roman" panose="02020603050405020304" pitchFamily="18" charset="0"/>
              </a:rPr>
              <a:t>: Predictive</a:t>
            </a:r>
          </a:p>
          <a:p>
            <a:pPr marL="0" indent="0">
              <a:buNone/>
            </a:pP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41B14FE1-BAD6-DC47-BC5C-32694B60D06D}"/>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Analytics – Machine Learning Model</a:t>
            </a:r>
          </a:p>
        </p:txBody>
      </p:sp>
      <p:sp>
        <p:nvSpPr>
          <p:cNvPr id="4" name="TextBox 3">
            <a:extLst>
              <a:ext uri="{FF2B5EF4-FFF2-40B4-BE49-F238E27FC236}">
                <a16:creationId xmlns:a16="http://schemas.microsoft.com/office/drawing/2014/main" id="{83EE4625-C538-9A4A-A8DB-D5F2AD38E75D}"/>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14</a:t>
            </a:r>
          </a:p>
        </p:txBody>
      </p:sp>
    </p:spTree>
    <p:extLst>
      <p:ext uri="{BB962C8B-B14F-4D97-AF65-F5344CB8AC3E}">
        <p14:creationId xmlns:p14="http://schemas.microsoft.com/office/powerpoint/2010/main" val="12140330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77BF0B-D6A6-4DDD-B5C1-8FAF00DFB1B0}"/>
              </a:ext>
            </a:extLst>
          </p:cNvPr>
          <p:cNvSpPr>
            <a:spLocks noGrp="1"/>
          </p:cNvSpPr>
          <p:nvPr>
            <p:ph idx="1"/>
          </p:nvPr>
        </p:nvSpPr>
        <p:spPr>
          <a:xfrm>
            <a:off x="372118" y="1457635"/>
            <a:ext cx="11447764" cy="5400365"/>
          </a:xfrm>
        </p:spPr>
        <p:txBody>
          <a:bodyPr>
            <a:normAutofit fontScale="92500" lnSpcReduction="10000"/>
          </a:bodyPr>
          <a:lstStyle/>
          <a:p>
            <a:pPr algn="just">
              <a:lnSpc>
                <a:spcPct val="200000"/>
              </a:lnSpc>
            </a:pPr>
            <a:r>
              <a:rPr lang="en-US" sz="2200" dirty="0">
                <a:latin typeface="Times New Roman" panose="02020603050405020304" pitchFamily="18" charset="0"/>
                <a:cs typeface="Times New Roman" panose="02020603050405020304" pitchFamily="18" charset="0"/>
              </a:rPr>
              <a:t>Employee related non-compliance incidences in Texas and New York cost the company more on average</a:t>
            </a:r>
          </a:p>
          <a:p>
            <a:pPr algn="just">
              <a:lnSpc>
                <a:spcPct val="200000"/>
              </a:lnSpc>
            </a:pPr>
            <a:r>
              <a:rPr lang="en-US" sz="2200" dirty="0">
                <a:latin typeface="Times New Roman" panose="02020603050405020304" pitchFamily="18" charset="0"/>
                <a:cs typeface="Times New Roman" panose="02020603050405020304" pitchFamily="18" charset="0"/>
              </a:rPr>
              <a:t>Commercial Banking industry has the highest case violations per year whereas full-service restaurant are fined more each year on average.</a:t>
            </a:r>
          </a:p>
          <a:p>
            <a:pPr algn="just">
              <a:lnSpc>
                <a:spcPct val="200000"/>
              </a:lnSpc>
            </a:pPr>
            <a:r>
              <a:rPr lang="en-US" sz="2200" dirty="0">
                <a:latin typeface="Times New Roman" panose="02020603050405020304" pitchFamily="18" charset="0"/>
                <a:cs typeface="Times New Roman" panose="02020603050405020304" pitchFamily="18" charset="0"/>
              </a:rPr>
              <a:t>As the time of the case investigation gets longer, the average monetary penalty for a single case will be much higher. </a:t>
            </a:r>
          </a:p>
          <a:p>
            <a:pPr algn="just">
              <a:lnSpc>
                <a:spcPct val="200000"/>
              </a:lnSpc>
            </a:pPr>
            <a:r>
              <a:rPr lang="en-US" sz="2200" dirty="0">
                <a:latin typeface="Times New Roman" panose="02020603050405020304" pitchFamily="18" charset="0"/>
                <a:cs typeface="Times New Roman" panose="02020603050405020304" pitchFamily="18" charset="0"/>
              </a:rPr>
              <a:t>The financial impact of law violations is more significant on individuals in labor-intensive industries</a:t>
            </a:r>
          </a:p>
          <a:p>
            <a:pPr algn="just">
              <a:lnSpc>
                <a:spcPct val="200000"/>
              </a:lnSpc>
            </a:pPr>
            <a:r>
              <a:rPr lang="en-US" sz="2200" dirty="0">
                <a:latin typeface="Times New Roman" panose="02020603050405020304" pitchFamily="18" charset="0"/>
                <a:cs typeface="Times New Roman" panose="02020603050405020304" pitchFamily="18" charset="0"/>
              </a:rPr>
              <a:t>The number of employee related non-compliance incidences has been decreasing in telecommunication industries recently.</a:t>
            </a:r>
          </a:p>
          <a:p>
            <a:pPr marL="0" indent="0" algn="just">
              <a:lnSpc>
                <a:spcPct val="200000"/>
              </a:lnSpc>
              <a:buNone/>
            </a:pPr>
            <a:endParaRPr lang="en-US" sz="2200" dirty="0">
              <a:latin typeface="Times New Roman" panose="02020603050405020304" pitchFamily="18" charset="0"/>
              <a:cs typeface="Times New Roman" panose="02020603050405020304" pitchFamily="18" charset="0"/>
            </a:endParaRPr>
          </a:p>
          <a:p>
            <a:pPr marL="285750" lvl="1" indent="-285750" algn="just">
              <a:lnSpc>
                <a:spcPct val="200000"/>
              </a:lnSpc>
              <a:buFont typeface="Wingdings" pitchFamily="2" charset="2"/>
              <a:buChar char="Ø"/>
            </a:pPr>
            <a:endParaRPr lang="en-US" sz="2200" dirty="0">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41B14FE1-BAD6-DC47-BC5C-32694B60D06D}"/>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Conclusion</a:t>
            </a:r>
          </a:p>
        </p:txBody>
      </p:sp>
      <p:sp>
        <p:nvSpPr>
          <p:cNvPr id="4" name="TextBox 3">
            <a:extLst>
              <a:ext uri="{FF2B5EF4-FFF2-40B4-BE49-F238E27FC236}">
                <a16:creationId xmlns:a16="http://schemas.microsoft.com/office/drawing/2014/main" id="{97E159AE-F39E-7741-8428-6B4AEB345261}"/>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15</a:t>
            </a:r>
          </a:p>
        </p:txBody>
      </p:sp>
    </p:spTree>
    <p:extLst>
      <p:ext uri="{BB962C8B-B14F-4D97-AF65-F5344CB8AC3E}">
        <p14:creationId xmlns:p14="http://schemas.microsoft.com/office/powerpoint/2010/main" val="16045185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77BF0B-D6A6-4DDD-B5C1-8FAF00DFB1B0}"/>
              </a:ext>
            </a:extLst>
          </p:cNvPr>
          <p:cNvSpPr>
            <a:spLocks noGrp="1"/>
          </p:cNvSpPr>
          <p:nvPr>
            <p:ph idx="1"/>
          </p:nvPr>
        </p:nvSpPr>
        <p:spPr>
          <a:xfrm>
            <a:off x="372118" y="1367324"/>
            <a:ext cx="10801404" cy="5400365"/>
          </a:xfrm>
        </p:spPr>
        <p:txBody>
          <a:bodyPr>
            <a:normAutofit/>
          </a:bodyPr>
          <a:lstStyle/>
          <a:p>
            <a:pPr algn="just"/>
            <a:r>
              <a:rPr lang="en-US" sz="2400" b="1" dirty="0">
                <a:latin typeface="Times New Roman" panose="02020603050405020304" pitchFamily="18" charset="0"/>
                <a:cs typeface="Times New Roman" panose="02020603050405020304" pitchFamily="18" charset="0"/>
              </a:rPr>
              <a:t>Type of Laws and Regulations: </a:t>
            </a:r>
            <a:r>
              <a:rPr lang="en-US" sz="2400" dirty="0">
                <a:latin typeface="Times New Roman" panose="02020603050405020304" pitchFamily="18" charset="0"/>
                <a:cs typeface="Times New Roman" panose="02020603050405020304" pitchFamily="18" charset="0"/>
              </a:rPr>
              <a:t>Our research only focuses on five employee-related laws and regulations based on the frequency of violations and relevance . The financial costs of unselected regulations are not captured in our research.</a:t>
            </a:r>
          </a:p>
          <a:p>
            <a:pPr algn="just"/>
            <a:endParaRPr lang="en-US" sz="2400" dirty="0">
              <a:latin typeface="Times New Roman" panose="02020603050405020304" pitchFamily="18" charset="0"/>
              <a:cs typeface="Times New Roman" panose="02020603050405020304" pitchFamily="18" charset="0"/>
            </a:endParaRPr>
          </a:p>
          <a:p>
            <a:pPr algn="just"/>
            <a:r>
              <a:rPr lang="en-US" sz="2400" b="1" dirty="0">
                <a:latin typeface="Times New Roman" panose="02020603050405020304" pitchFamily="18" charset="0"/>
                <a:cs typeface="Times New Roman" panose="02020603050405020304" pitchFamily="18" charset="0"/>
              </a:rPr>
              <a:t>Time Coverage: </a:t>
            </a:r>
            <a:r>
              <a:rPr lang="en-US" sz="2400" dirty="0">
                <a:latin typeface="Times New Roman" panose="02020603050405020304" pitchFamily="18" charset="0"/>
                <a:cs typeface="Times New Roman" panose="02020603050405020304" pitchFamily="18" charset="0"/>
              </a:rPr>
              <a:t>Our research studies only non-compliance incidences during 2006-2015. Most recent incidences are not available in the dataset.</a:t>
            </a:r>
          </a:p>
          <a:p>
            <a:pPr marL="0" indent="0" algn="just">
              <a:buNone/>
            </a:pPr>
            <a:endParaRPr lang="en-US" sz="2400" dirty="0">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41B14FE1-BAD6-DC47-BC5C-32694B60D06D}"/>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Scope &amp; Limitations</a:t>
            </a:r>
          </a:p>
        </p:txBody>
      </p:sp>
      <p:sp>
        <p:nvSpPr>
          <p:cNvPr id="4" name="TextBox 3">
            <a:extLst>
              <a:ext uri="{FF2B5EF4-FFF2-40B4-BE49-F238E27FC236}">
                <a16:creationId xmlns:a16="http://schemas.microsoft.com/office/drawing/2014/main" id="{4FD4AE3A-A5F5-2945-A880-3AD2049E7F8C}"/>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16</a:t>
            </a:r>
          </a:p>
        </p:txBody>
      </p:sp>
    </p:spTree>
    <p:extLst>
      <p:ext uri="{BB962C8B-B14F-4D97-AF65-F5344CB8AC3E}">
        <p14:creationId xmlns:p14="http://schemas.microsoft.com/office/powerpoint/2010/main" val="2996792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77BF0B-D6A6-4DDD-B5C1-8FAF00DFB1B0}"/>
              </a:ext>
            </a:extLst>
          </p:cNvPr>
          <p:cNvSpPr>
            <a:spLocks noGrp="1"/>
          </p:cNvSpPr>
          <p:nvPr>
            <p:ph idx="1"/>
          </p:nvPr>
        </p:nvSpPr>
        <p:spPr>
          <a:xfrm>
            <a:off x="372118" y="1457635"/>
            <a:ext cx="10801404" cy="5400365"/>
          </a:xfrm>
        </p:spPr>
        <p:txBody>
          <a:bodyPr>
            <a:normAutofit/>
          </a:bodyPr>
          <a:lstStyle/>
          <a:p>
            <a:pPr algn="just"/>
            <a:r>
              <a:rPr lang="en-US" sz="2400" b="1" dirty="0">
                <a:latin typeface="Times New Roman" panose="02020603050405020304" pitchFamily="18" charset="0"/>
                <a:cs typeface="Times New Roman" panose="02020603050405020304" pitchFamily="18" charset="0"/>
              </a:rPr>
              <a:t>Company</a:t>
            </a:r>
          </a:p>
          <a:p>
            <a:pPr lvl="1" algn="just">
              <a:buFont typeface="Wingdings" pitchFamily="2" charset="2"/>
              <a:buChar char="Ø"/>
            </a:pPr>
            <a:r>
              <a:rPr lang="en-US" dirty="0">
                <a:latin typeface="Times New Roman" panose="02020603050405020304" pitchFamily="18" charset="0"/>
                <a:cs typeface="Times New Roman" panose="02020603050405020304" pitchFamily="18" charset="0"/>
              </a:rPr>
              <a:t>Identify “pain points” within company internal stakeholder management process to avoid future non-compliance issues</a:t>
            </a:r>
          </a:p>
          <a:p>
            <a:pPr lvl="1" algn="just">
              <a:buFont typeface="Wingdings" pitchFamily="2" charset="2"/>
              <a:buChar char="Ø"/>
            </a:pPr>
            <a:r>
              <a:rPr lang="en-US" sz="2400" dirty="0">
                <a:latin typeface="Times New Roman" panose="02020603050405020304" pitchFamily="18" charset="0"/>
                <a:cs typeface="Times New Roman" panose="02020603050405020304" pitchFamily="18" charset="0"/>
              </a:rPr>
              <a:t>Identify states that are more flexible in employee related laws and regulations, may consider potential moving/outsourcing options</a:t>
            </a:r>
          </a:p>
          <a:p>
            <a:pPr marL="457200" lvl="1" indent="0" algn="just">
              <a:buNone/>
            </a:pPr>
            <a:endParaRPr lang="en-US" sz="2400" dirty="0">
              <a:latin typeface="Times New Roman" panose="02020603050405020304" pitchFamily="18" charset="0"/>
              <a:cs typeface="Times New Roman" panose="02020603050405020304" pitchFamily="18" charset="0"/>
            </a:endParaRPr>
          </a:p>
          <a:p>
            <a:pPr algn="just"/>
            <a:r>
              <a:rPr lang="en-US" sz="2400" b="1" dirty="0">
                <a:latin typeface="Times New Roman" panose="02020603050405020304" pitchFamily="18" charset="0"/>
                <a:cs typeface="Times New Roman" panose="02020603050405020304" pitchFamily="18" charset="0"/>
              </a:rPr>
              <a:t>Employees</a:t>
            </a:r>
            <a:r>
              <a:rPr lang="en-US" sz="2400" dirty="0">
                <a:latin typeface="Times New Roman" panose="02020603050405020304" pitchFamily="18" charset="0"/>
                <a:cs typeface="Times New Roman" panose="02020603050405020304" pitchFamily="18" charset="0"/>
              </a:rPr>
              <a:t>: Understand employer’s compliance history to wisely plan career options</a:t>
            </a:r>
          </a:p>
          <a:p>
            <a:pPr algn="just"/>
            <a:endParaRPr lang="en-US" sz="2400" dirty="0">
              <a:latin typeface="Times New Roman" panose="02020603050405020304" pitchFamily="18" charset="0"/>
              <a:cs typeface="Times New Roman" panose="02020603050405020304" pitchFamily="18" charset="0"/>
            </a:endParaRPr>
          </a:p>
          <a:p>
            <a:pPr algn="just"/>
            <a:r>
              <a:rPr lang="en-US" sz="2400" b="1" dirty="0">
                <a:latin typeface="Times New Roman" panose="02020603050405020304" pitchFamily="18" charset="0"/>
                <a:cs typeface="Times New Roman" panose="02020603050405020304" pitchFamily="18" charset="0"/>
              </a:rPr>
              <a:t>Regulator</a:t>
            </a:r>
            <a:r>
              <a:rPr lang="en-US" sz="2400" dirty="0">
                <a:latin typeface="Times New Roman" panose="02020603050405020304" pitchFamily="18" charset="0"/>
                <a:cs typeface="Times New Roman" panose="02020603050405020304" pitchFamily="18" charset="0"/>
              </a:rPr>
              <a:t>: Gain insights on the overall historical non-compliance incidences across the country to better strategize future law enforcement efforts</a:t>
            </a:r>
          </a:p>
        </p:txBody>
      </p:sp>
      <p:sp>
        <p:nvSpPr>
          <p:cNvPr id="6" name="Title 1">
            <a:extLst>
              <a:ext uri="{FF2B5EF4-FFF2-40B4-BE49-F238E27FC236}">
                <a16:creationId xmlns:a16="http://schemas.microsoft.com/office/drawing/2014/main" id="{41B14FE1-BAD6-DC47-BC5C-32694B60D06D}"/>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Policy/Managerial implications </a:t>
            </a:r>
          </a:p>
        </p:txBody>
      </p:sp>
      <p:sp>
        <p:nvSpPr>
          <p:cNvPr id="4" name="TextBox 3">
            <a:extLst>
              <a:ext uri="{FF2B5EF4-FFF2-40B4-BE49-F238E27FC236}">
                <a16:creationId xmlns:a16="http://schemas.microsoft.com/office/drawing/2014/main" id="{357CBB8C-E26E-6C4F-A63B-5BBBBBFB25DE}"/>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17</a:t>
            </a:r>
          </a:p>
        </p:txBody>
      </p:sp>
    </p:spTree>
    <p:extLst>
      <p:ext uri="{BB962C8B-B14F-4D97-AF65-F5344CB8AC3E}">
        <p14:creationId xmlns:p14="http://schemas.microsoft.com/office/powerpoint/2010/main" val="36223591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77BF0B-D6A6-4DDD-B5C1-8FAF00DFB1B0}"/>
              </a:ext>
            </a:extLst>
          </p:cNvPr>
          <p:cNvSpPr>
            <a:spLocks noGrp="1"/>
          </p:cNvSpPr>
          <p:nvPr>
            <p:ph idx="1"/>
          </p:nvPr>
        </p:nvSpPr>
        <p:spPr>
          <a:xfrm>
            <a:off x="372119" y="1339648"/>
            <a:ext cx="11819881" cy="5400365"/>
          </a:xfrm>
        </p:spPr>
        <p:txBody>
          <a:bodyPr>
            <a:normAutofit/>
          </a:bodyPr>
          <a:lstStyle/>
          <a:p>
            <a:pPr marL="0" indent="0" algn="just">
              <a:buNone/>
            </a:pP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Hendricks, Drew (2017). The 3 Most Common Compliance Errors Every Company Makes. Retrieved from</a:t>
            </a:r>
          </a:p>
          <a:p>
            <a:pPr marL="0" indent="0" algn="just">
              <a:buNone/>
            </a:pPr>
            <a:r>
              <a:rPr lang="en-US"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hlinkClick r:id="rId3"/>
              </a:rPr>
              <a:t>https://www.inc.com/drew-hendricks/the-3-most-common-compliance-errors-every-company-makes.html</a:t>
            </a:r>
            <a:endParaRPr lang="en-US" sz="1800" dirty="0">
              <a:latin typeface="Times New Roman" panose="02020603050405020304" pitchFamily="18" charset="0"/>
              <a:cs typeface="Times New Roman" panose="02020603050405020304" pitchFamily="18" charset="0"/>
            </a:endParaRPr>
          </a:p>
          <a:p>
            <a:pPr marL="0" indent="0" algn="just">
              <a:buNone/>
            </a:pP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Maue, S., Carol (2017). The Top 10 Reasons for Fair Labor Standards Act Violations. Retrieved from</a:t>
            </a:r>
          </a:p>
          <a:p>
            <a:pPr marL="0" indent="0" algn="just">
              <a:buNone/>
            </a:pPr>
            <a:r>
              <a:rPr lang="en-US"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hlinkClick r:id="rId4"/>
              </a:rPr>
              <a:t>https://nydailyrecord.com/2017/08/28/legal-bytes-the-top-10-reasons-for-fair-labor-standards-act-violations/</a:t>
            </a:r>
            <a:endParaRPr lang="en-US" sz="1800" dirty="0">
              <a:latin typeface="Times New Roman" panose="02020603050405020304" pitchFamily="18" charset="0"/>
              <a:cs typeface="Times New Roman" panose="02020603050405020304" pitchFamily="18" charset="0"/>
            </a:endParaRPr>
          </a:p>
          <a:p>
            <a:pPr marL="0" indent="0" algn="just">
              <a:buNone/>
            </a:pPr>
            <a:endParaRPr lang="en-US" sz="1800" dirty="0">
              <a:latin typeface="Times New Roman" panose="02020603050405020304" pitchFamily="18" charset="0"/>
              <a:cs typeface="Times New Roman" panose="02020603050405020304" pitchFamily="18" charset="0"/>
            </a:endParaRPr>
          </a:p>
          <a:p>
            <a:pPr marL="457200" lvl="1" indent="0" algn="just">
              <a:buNone/>
            </a:pPr>
            <a:endParaRPr lang="en-US" sz="1800" dirty="0">
              <a:latin typeface="Times New Roman" panose="02020603050405020304" pitchFamily="18" charset="0"/>
              <a:cs typeface="Times New Roman" panose="02020603050405020304" pitchFamily="18" charset="0"/>
            </a:endParaRPr>
          </a:p>
          <a:p>
            <a:pPr marL="0" indent="0" algn="just">
              <a:buNone/>
            </a:pPr>
            <a:endParaRPr lang="en-US" sz="1800" u="sng" dirty="0">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41B14FE1-BAD6-DC47-BC5C-32694B60D06D}"/>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References</a:t>
            </a:r>
          </a:p>
        </p:txBody>
      </p:sp>
      <p:sp>
        <p:nvSpPr>
          <p:cNvPr id="4" name="TextBox 3">
            <a:extLst>
              <a:ext uri="{FF2B5EF4-FFF2-40B4-BE49-F238E27FC236}">
                <a16:creationId xmlns:a16="http://schemas.microsoft.com/office/drawing/2014/main" id="{6E05EAD5-1466-6443-9791-C4E330130089}"/>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18</a:t>
            </a:r>
          </a:p>
        </p:txBody>
      </p:sp>
    </p:spTree>
    <p:extLst>
      <p:ext uri="{BB962C8B-B14F-4D97-AF65-F5344CB8AC3E}">
        <p14:creationId xmlns:p14="http://schemas.microsoft.com/office/powerpoint/2010/main" val="3626264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D2A1AD7-F1AF-9041-B4F6-418625C50951}"/>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Problem Statement</a:t>
            </a:r>
          </a:p>
        </p:txBody>
      </p:sp>
      <p:sp>
        <p:nvSpPr>
          <p:cNvPr id="7" name="Rectangle 6">
            <a:extLst>
              <a:ext uri="{FF2B5EF4-FFF2-40B4-BE49-F238E27FC236}">
                <a16:creationId xmlns:a16="http://schemas.microsoft.com/office/drawing/2014/main" id="{2A04AEA6-0EF1-EC46-A191-EA7CEB6F2536}"/>
              </a:ext>
            </a:extLst>
          </p:cNvPr>
          <p:cNvSpPr/>
          <p:nvPr/>
        </p:nvSpPr>
        <p:spPr>
          <a:xfrm>
            <a:off x="372118" y="1349695"/>
            <a:ext cx="11313127" cy="4154984"/>
          </a:xfrm>
          <a:prstGeom prst="rect">
            <a:avLst/>
          </a:prstGeom>
        </p:spPr>
        <p:txBody>
          <a:bodyPr wrap="square">
            <a:spAutoFit/>
          </a:bodyPr>
          <a:lstStyle/>
          <a:p>
            <a:pPr marL="342900" indent="-342900" algn="just">
              <a:buFont typeface="Arial" panose="020B0604020202020204" pitchFamily="34" charset="0"/>
              <a:buChar char="•"/>
            </a:pPr>
            <a:r>
              <a:rPr lang="en-US" sz="2400" b="1" dirty="0">
                <a:latin typeface="Times New Roman" panose="02020603050405020304" pitchFamily="18" charset="0"/>
                <a:ea typeface="SimSun" panose="02010600030101010101" pitchFamily="2" charset="-122"/>
                <a:cs typeface="Times New Roman" panose="02020603050405020304" pitchFamily="18" charset="0"/>
              </a:rPr>
              <a:t>Problem Statement</a:t>
            </a:r>
            <a:r>
              <a:rPr lang="en-US" sz="2400" dirty="0">
                <a:latin typeface="Times New Roman" panose="02020603050405020304" pitchFamily="18" charset="0"/>
                <a:ea typeface="SimSun" panose="02010600030101010101" pitchFamily="2" charset="-122"/>
                <a:cs typeface="Times New Roman" panose="02020603050405020304" pitchFamily="18" charset="0"/>
              </a:rPr>
              <a:t>: Is there a positive correlation between the number of employee-related non-compliance incidences and the incurred financial costs within U.S. companies?</a:t>
            </a:r>
          </a:p>
          <a:p>
            <a:pPr algn="just"/>
            <a:endParaRPr lang="en-US" sz="2400" dirty="0">
              <a:latin typeface="Times New Roman" panose="02020603050405020304" pitchFamily="18" charset="0"/>
              <a:cs typeface="Times New Roman" panose="02020603050405020304" pitchFamily="18" charset="0"/>
            </a:endParaRPr>
          </a:p>
          <a:p>
            <a:pPr marL="342900" indent="-342900" algn="just" fontAlgn="base">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Rationale</a:t>
            </a:r>
            <a:r>
              <a:rPr lang="en-US" sz="2400" dirty="0">
                <a:latin typeface="Times New Roman" panose="02020603050405020304" pitchFamily="18" charset="0"/>
                <a:cs typeface="Times New Roman" panose="02020603050405020304" pitchFamily="18" charset="0"/>
              </a:rPr>
              <a:t>: </a:t>
            </a:r>
          </a:p>
          <a:p>
            <a:pPr marL="800100" lvl="1" indent="-342900" algn="just" fontAlgn="base">
              <a:buFont typeface="Wingdings" pitchFamily="2" charset="2"/>
              <a:buChar char="Ø"/>
            </a:pPr>
            <a:r>
              <a:rPr lang="en-US" sz="2400" dirty="0">
                <a:latin typeface="Times New Roman" panose="02020603050405020304" pitchFamily="18" charset="0"/>
                <a:cs typeface="Times New Roman" panose="02020603050405020304" pitchFamily="18" charset="0"/>
              </a:rPr>
              <a:t>Company executives often find themselves violate employee-related regulations because of many established laws and government regulations</a:t>
            </a:r>
            <a:endParaRPr lang="en-US" altLang="zh-CN" sz="2400" dirty="0">
              <a:latin typeface="Times New Roman" panose="02020603050405020304" pitchFamily="18" charset="0"/>
              <a:cs typeface="Times New Roman" panose="02020603050405020304" pitchFamily="18" charset="0"/>
            </a:endParaRPr>
          </a:p>
          <a:p>
            <a:pPr marL="800100" lvl="1" indent="-342900" algn="just" fontAlgn="base">
              <a:buFont typeface="Wingdings" pitchFamily="2" charset="2"/>
              <a:buChar char="Ø"/>
            </a:pPr>
            <a:r>
              <a:rPr lang="en-US" altLang="zh-CN" sz="2400" dirty="0">
                <a:latin typeface="Times New Roman" panose="02020603050405020304" pitchFamily="18" charset="0"/>
                <a:cs typeface="Times New Roman" panose="02020603050405020304" pitchFamily="18" charset="0"/>
              </a:rPr>
              <a:t>Serious</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non-compliances lead</a:t>
            </a:r>
            <a:r>
              <a:rPr lang="en-US" sz="2400" dirty="0">
                <a:latin typeface="Times New Roman" panose="02020603050405020304" pitchFamily="18" charset="0"/>
                <a:cs typeface="Times New Roman" panose="02020603050405020304" pitchFamily="18" charset="0"/>
              </a:rPr>
              <a:t> companies to penalties and even dissolution</a:t>
            </a:r>
          </a:p>
          <a:p>
            <a:pPr marL="800100" lvl="1" indent="-342900" algn="just" fontAlgn="base">
              <a:buFont typeface="Wingdings" pitchFamily="2" charset="2"/>
              <a:buChar char="Ø"/>
            </a:pPr>
            <a:r>
              <a:rPr lang="en-US" sz="2400" dirty="0">
                <a:latin typeface="Times New Roman" panose="02020603050405020304" pitchFamily="18" charset="0"/>
                <a:cs typeface="Times New Roman" panose="02020603050405020304" pitchFamily="18" charset="0"/>
              </a:rPr>
              <a:t>It is paramount to have a thorough understanding in regard of corporate compliance for companies to grow</a:t>
            </a:r>
          </a:p>
          <a:p>
            <a:pPr algn="just" fontAlgn="base"/>
            <a:endParaRPr lang="en-US" sz="24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EF1DB0E-735F-A040-ACFE-EE43A19AC9D0}"/>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2</a:t>
            </a:r>
          </a:p>
        </p:txBody>
      </p:sp>
    </p:spTree>
    <p:extLst>
      <p:ext uri="{BB962C8B-B14F-4D97-AF65-F5344CB8AC3E}">
        <p14:creationId xmlns:p14="http://schemas.microsoft.com/office/powerpoint/2010/main" val="2613024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D2A1AD7-F1AF-9041-B4F6-418625C50951}"/>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Project Significance</a:t>
            </a:r>
          </a:p>
        </p:txBody>
      </p:sp>
      <p:sp>
        <p:nvSpPr>
          <p:cNvPr id="7" name="Rectangle 6">
            <a:extLst>
              <a:ext uri="{FF2B5EF4-FFF2-40B4-BE49-F238E27FC236}">
                <a16:creationId xmlns:a16="http://schemas.microsoft.com/office/drawing/2014/main" id="{2A04AEA6-0EF1-EC46-A191-EA7CEB6F2536}"/>
              </a:ext>
            </a:extLst>
          </p:cNvPr>
          <p:cNvSpPr/>
          <p:nvPr/>
        </p:nvSpPr>
        <p:spPr>
          <a:xfrm>
            <a:off x="372118" y="1371997"/>
            <a:ext cx="11313127" cy="4524315"/>
          </a:xfrm>
          <a:prstGeom prst="rect">
            <a:avLst/>
          </a:prstGeom>
        </p:spPr>
        <p:txBody>
          <a:bodyPr wrap="square">
            <a:spAutoFit/>
          </a:bodyPr>
          <a:lstStyle/>
          <a:p>
            <a:pPr marL="342900" indent="-342900" algn="just">
              <a:buFont typeface="Arial" panose="020B0604020202020204" pitchFamily="34" charset="0"/>
              <a:buChar char="•"/>
            </a:pPr>
            <a:r>
              <a:rPr lang="en-US" sz="2400" b="1" dirty="0">
                <a:latin typeface="Times New Roman" panose="02020603050405020304" pitchFamily="18" charset="0"/>
                <a:ea typeface="SimSun" panose="02010600030101010101" pitchFamily="2" charset="-122"/>
                <a:cs typeface="Times New Roman" panose="02020603050405020304" pitchFamily="18" charset="0"/>
              </a:rPr>
              <a:t>Companies</a:t>
            </a:r>
            <a:r>
              <a:rPr lang="en-US" sz="2400" dirty="0">
                <a:latin typeface="Times New Roman" panose="02020603050405020304" pitchFamily="18" charset="0"/>
                <a:ea typeface="SimSun" panose="02010600030101010101" pitchFamily="2" charset="-122"/>
                <a:cs typeface="Times New Roman" panose="02020603050405020304" pitchFamily="18" charset="0"/>
              </a:rPr>
              <a:t> can utilize this project results as a benchmark and reference to avoid non-compliance incidences by:</a:t>
            </a:r>
          </a:p>
          <a:p>
            <a:pPr marL="914400" lvl="1" indent="-457200" algn="just">
              <a:buFont typeface="Wingdings" pitchFamily="2" charset="2"/>
              <a:buChar char="Ø"/>
            </a:pPr>
            <a:r>
              <a:rPr lang="en-US" sz="2400" dirty="0">
                <a:latin typeface="Times New Roman" panose="02020603050405020304" pitchFamily="18" charset="0"/>
                <a:ea typeface="SimSun" panose="02010600030101010101" pitchFamily="2" charset="-122"/>
                <a:cs typeface="Times New Roman" panose="02020603050405020304" pitchFamily="18" charset="0"/>
              </a:rPr>
              <a:t>Reviewing current internal control environment and remediate control activities as needed</a:t>
            </a:r>
          </a:p>
          <a:p>
            <a:pPr marL="914400" lvl="1" indent="-457200" algn="just">
              <a:buFont typeface="Wingdings" pitchFamily="2" charset="2"/>
              <a:buChar char="Ø"/>
            </a:pPr>
            <a:r>
              <a:rPr lang="en-US" sz="2400" dirty="0">
                <a:latin typeface="Times New Roman" panose="02020603050405020304" pitchFamily="18" charset="0"/>
                <a:ea typeface="SimSun" panose="02010600030101010101" pitchFamily="2" charset="-122"/>
                <a:cs typeface="Times New Roman" panose="02020603050405020304" pitchFamily="18" charset="0"/>
              </a:rPr>
              <a:t>Establishing new internal controls around employees-related rules and procedures</a:t>
            </a:r>
          </a:p>
          <a:p>
            <a:pPr marL="914400" lvl="1" indent="-457200" algn="just">
              <a:buFont typeface="Wingdings" pitchFamily="2" charset="2"/>
              <a:buChar char="Ø"/>
            </a:pPr>
            <a:r>
              <a:rPr lang="en-US" sz="2400" dirty="0">
                <a:latin typeface="Times New Roman" panose="02020603050405020304" pitchFamily="18" charset="0"/>
                <a:ea typeface="SimSun" panose="02010600030101010101" pitchFamily="2" charset="-122"/>
                <a:cs typeface="Times New Roman" panose="02020603050405020304" pitchFamily="18" charset="0"/>
              </a:rPr>
              <a:t>Identifying states that are more strict in terms of employee regulations</a:t>
            </a:r>
          </a:p>
          <a:p>
            <a:pPr lvl="1" algn="just"/>
            <a:endParaRPr lang="en-US" sz="2400" dirty="0">
              <a:latin typeface="Times New Roman" panose="02020603050405020304" pitchFamily="18" charset="0"/>
              <a:ea typeface="SimSun" panose="02010600030101010101" pitchFamily="2" charset="-122"/>
              <a:cs typeface="Times New Roman" panose="02020603050405020304" pitchFamily="18" charset="0"/>
            </a:endParaRPr>
          </a:p>
          <a:p>
            <a:pPr marL="342900" indent="-342900" algn="just">
              <a:buFont typeface="Arial" panose="020B0604020202020204" pitchFamily="34" charset="0"/>
              <a:buChar char="•"/>
            </a:pPr>
            <a:r>
              <a:rPr lang="en-US" sz="2400" b="1" dirty="0">
                <a:latin typeface="Times New Roman" panose="02020603050405020304" pitchFamily="18" charset="0"/>
                <a:ea typeface="SimSun" panose="02010600030101010101" pitchFamily="2" charset="-122"/>
                <a:cs typeface="Times New Roman" panose="02020603050405020304" pitchFamily="18" charset="0"/>
              </a:rPr>
              <a:t>Regulators</a:t>
            </a:r>
            <a:r>
              <a:rPr lang="en-US" sz="2400" dirty="0">
                <a:latin typeface="Times New Roman" panose="02020603050405020304" pitchFamily="18" charset="0"/>
                <a:ea typeface="SimSun" panose="02010600030101010101" pitchFamily="2" charset="-122"/>
                <a:cs typeface="Times New Roman" panose="02020603050405020304" pitchFamily="18" charset="0"/>
              </a:rPr>
              <a:t> can gain industry/location/time-specific understandings of historical non-compliance issues to better pivot their future law reinforcement efforts </a:t>
            </a:r>
            <a:r>
              <a:rPr lang="en-US" sz="2400" dirty="0">
                <a:latin typeface="Times New Roman" panose="02020603050405020304" pitchFamily="18" charset="0"/>
                <a:cs typeface="Times New Roman" panose="02020603050405020304" pitchFamily="18" charset="0"/>
              </a:rPr>
              <a:t>(Maue, 2017)</a:t>
            </a:r>
            <a:endParaRPr lang="en-US" sz="2400" dirty="0">
              <a:latin typeface="Times New Roman" panose="02020603050405020304" pitchFamily="18" charset="0"/>
              <a:ea typeface="SimSun" panose="02010600030101010101" pitchFamily="2" charset="-122"/>
              <a:cs typeface="Times New Roman" panose="02020603050405020304" pitchFamily="18" charset="0"/>
            </a:endParaRPr>
          </a:p>
          <a:p>
            <a:pPr marL="457200" indent="-457200" algn="just">
              <a:buFont typeface="Arial" panose="020B0604020202020204" pitchFamily="34" charset="0"/>
              <a:buChar char="•"/>
            </a:pPr>
            <a:endParaRPr lang="en-US" sz="2400" dirty="0">
              <a:latin typeface="Times New Roman" panose="02020603050405020304" pitchFamily="18" charset="0"/>
              <a:ea typeface="SimSun" panose="02010600030101010101" pitchFamily="2" charset="-122"/>
              <a:cs typeface="Times New Roman" panose="02020603050405020304" pitchFamily="18" charset="0"/>
            </a:endParaRPr>
          </a:p>
          <a:p>
            <a:pPr marL="342900" indent="-342900" algn="just">
              <a:buFont typeface="Arial" panose="020B0604020202020204" pitchFamily="34" charset="0"/>
              <a:buChar char="•"/>
            </a:pPr>
            <a:r>
              <a:rPr lang="en-US" sz="2400" b="1" dirty="0">
                <a:latin typeface="Times New Roman" panose="02020603050405020304" pitchFamily="18" charset="0"/>
                <a:ea typeface="SimSun" panose="02010600030101010101" pitchFamily="2" charset="-122"/>
                <a:cs typeface="Times New Roman" panose="02020603050405020304" pitchFamily="18" charset="0"/>
              </a:rPr>
              <a:t>Employees</a:t>
            </a:r>
            <a:r>
              <a:rPr lang="en-US" sz="2400" dirty="0">
                <a:latin typeface="Times New Roman" panose="02020603050405020304" pitchFamily="18" charset="0"/>
                <a:ea typeface="SimSun" panose="02010600030101010101" pitchFamily="2" charset="-122"/>
                <a:cs typeface="Times New Roman" panose="02020603050405020304" pitchFamily="18" charset="0"/>
              </a:rPr>
              <a:t> and </a:t>
            </a:r>
            <a:r>
              <a:rPr lang="en-US" sz="2400" b="1" dirty="0">
                <a:latin typeface="Times New Roman" panose="02020603050405020304" pitchFamily="18" charset="0"/>
                <a:ea typeface="SimSun" panose="02010600030101010101" pitchFamily="2" charset="-122"/>
                <a:cs typeface="Times New Roman" panose="02020603050405020304" pitchFamily="18" charset="0"/>
              </a:rPr>
              <a:t>job applicants </a:t>
            </a:r>
            <a:r>
              <a:rPr lang="en-US" sz="2400" dirty="0">
                <a:latin typeface="Times New Roman" panose="02020603050405020304" pitchFamily="18" charset="0"/>
                <a:ea typeface="SimSun" panose="02010600030101010101" pitchFamily="2" charset="-122"/>
                <a:cs typeface="Times New Roman" panose="02020603050405020304" pitchFamily="18" charset="0"/>
              </a:rPr>
              <a:t>are empowered with an insightful tool to wisely plan their career options based on company compliance history (Hendricks, 2017). </a:t>
            </a:r>
          </a:p>
        </p:txBody>
      </p:sp>
      <p:sp>
        <p:nvSpPr>
          <p:cNvPr id="5" name="TextBox 4">
            <a:extLst>
              <a:ext uri="{FF2B5EF4-FFF2-40B4-BE49-F238E27FC236}">
                <a16:creationId xmlns:a16="http://schemas.microsoft.com/office/drawing/2014/main" id="{BF0BB46F-446D-9B4B-A5DB-02511F775FC4}"/>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3</a:t>
            </a:r>
          </a:p>
        </p:txBody>
      </p:sp>
    </p:spTree>
    <p:extLst>
      <p:ext uri="{BB962C8B-B14F-4D97-AF65-F5344CB8AC3E}">
        <p14:creationId xmlns:p14="http://schemas.microsoft.com/office/powerpoint/2010/main" val="356727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D2A1AD7-F1AF-9041-B4F6-418625C50951}"/>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Summary of Hypotheses</a:t>
            </a:r>
          </a:p>
        </p:txBody>
      </p:sp>
      <p:sp>
        <p:nvSpPr>
          <p:cNvPr id="5" name="TextBox 4">
            <a:extLst>
              <a:ext uri="{FF2B5EF4-FFF2-40B4-BE49-F238E27FC236}">
                <a16:creationId xmlns:a16="http://schemas.microsoft.com/office/drawing/2014/main" id="{BF0BB46F-446D-9B4B-A5DB-02511F775FC4}"/>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4</a:t>
            </a:r>
          </a:p>
        </p:txBody>
      </p:sp>
      <p:graphicFrame>
        <p:nvGraphicFramePr>
          <p:cNvPr id="8" name="Table 7">
            <a:extLst>
              <a:ext uri="{FF2B5EF4-FFF2-40B4-BE49-F238E27FC236}">
                <a16:creationId xmlns:a16="http://schemas.microsoft.com/office/drawing/2014/main" id="{9E7CB3B1-47A7-7C4A-A150-103DB4A8C9DB}"/>
              </a:ext>
            </a:extLst>
          </p:cNvPr>
          <p:cNvGraphicFramePr>
            <a:graphicFrameLocks noGrp="1"/>
          </p:cNvGraphicFramePr>
          <p:nvPr>
            <p:extLst>
              <p:ext uri="{D42A27DB-BD31-4B8C-83A1-F6EECF244321}">
                <p14:modId xmlns:p14="http://schemas.microsoft.com/office/powerpoint/2010/main" val="3238499318"/>
              </p:ext>
            </p:extLst>
          </p:nvPr>
        </p:nvGraphicFramePr>
        <p:xfrm>
          <a:off x="697104" y="1872186"/>
          <a:ext cx="11360784" cy="3771995"/>
        </p:xfrm>
        <a:graphic>
          <a:graphicData uri="http://schemas.openxmlformats.org/drawingml/2006/table">
            <a:tbl>
              <a:tblPr firstRow="1" bandRow="1">
                <a:tableStyleId>{5940675A-B579-460E-94D1-54222C63F5DA}</a:tableStyleId>
              </a:tblPr>
              <a:tblGrid>
                <a:gridCol w="6019546">
                  <a:extLst>
                    <a:ext uri="{9D8B030D-6E8A-4147-A177-3AD203B41FA5}">
                      <a16:colId xmlns:a16="http://schemas.microsoft.com/office/drawing/2014/main" val="1610956164"/>
                    </a:ext>
                  </a:extLst>
                </a:gridCol>
                <a:gridCol w="5341238">
                  <a:extLst>
                    <a:ext uri="{9D8B030D-6E8A-4147-A177-3AD203B41FA5}">
                      <a16:colId xmlns:a16="http://schemas.microsoft.com/office/drawing/2014/main" val="1534041582"/>
                    </a:ext>
                  </a:extLst>
                </a:gridCol>
              </a:tblGrid>
              <a:tr h="827999">
                <a:tc>
                  <a:txBody>
                    <a:bodyPr/>
                    <a:lstStyle/>
                    <a:p>
                      <a:pPr marL="342900" indent="-342900" algn="l">
                        <a:buFont typeface="Arial" panose="020B0604020202020204" pitchFamily="34" charset="0"/>
                        <a:buChar char="•"/>
                      </a:pPr>
                      <a:r>
                        <a:rPr lang="en-US" sz="2400" b="0" dirty="0">
                          <a:latin typeface="Times New Roman" panose="02020603050405020304" pitchFamily="18" charset="0"/>
                          <a:ea typeface="SimSun" panose="02010600030101010101" pitchFamily="2" charset="-122"/>
                          <a:cs typeface="Times New Roman" panose="02020603050405020304" pitchFamily="18" charset="0"/>
                        </a:rPr>
                        <a:t>The type of laws and regulations </a:t>
                      </a:r>
                      <a:endParaRPr lang="en-US" sz="2400" b="0" i="0" dirty="0">
                        <a:latin typeface="Times New Roman" panose="02020603050405020304" pitchFamily="18" charset="0"/>
                        <a:ea typeface="SimSun" panose="02010600030101010101" pitchFamily="2" charset="-122"/>
                        <a:cs typeface="Times New Roman" panose="02020603050405020304" pitchFamily="18" charset="0"/>
                      </a:endParaRPr>
                    </a:p>
                    <a:p>
                      <a:pPr marL="342900" indent="-342900" algn="l">
                        <a:buFont typeface="Arial" panose="020B0604020202020204" pitchFamily="34" charset="0"/>
                        <a:buChar char="•"/>
                      </a:pPr>
                      <a:endParaRPr lang="en-US" sz="2400" b="0" dirty="0">
                        <a:latin typeface="Times New Roman" panose="02020603050405020304" pitchFamily="18" charset="0"/>
                        <a:ea typeface="SimSun" panose="02010600030101010101" pitchFamily="2" charset="-122"/>
                        <a:cs typeface="Times New Roman" panose="02020603050405020304" pitchFamily="18"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rowSpan="5">
                  <a:txBody>
                    <a:bodyPr/>
                    <a:lstStyle/>
                    <a:p>
                      <a:pPr algn="just"/>
                      <a:r>
                        <a:rPr lang="en-US" sz="2400" b="0" dirty="0">
                          <a:latin typeface="Times New Roman" panose="02020603050405020304" pitchFamily="18" charset="0"/>
                          <a:ea typeface="SimSun" panose="02010600030101010101" pitchFamily="2" charset="-122"/>
                          <a:cs typeface="Times New Roman" panose="02020603050405020304" pitchFamily="18" charset="0"/>
                        </a:rPr>
                        <a:t>is correlated with the financial cost (monetary penalties) of internal stakeholder non-compliance incidences within U.S. companies</a:t>
                      </a:r>
                      <a:endParaRPr lang="en-US" sz="2400" b="0" i="0" dirty="0">
                        <a:latin typeface="Times New Roman" panose="02020603050405020304" pitchFamily="18" charset="0"/>
                        <a:cs typeface="Times New Roman" panose="02020603050405020304" pitchFamily="18"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599432263"/>
                  </a:ext>
                </a:extLst>
              </a:tr>
              <a:tr h="827999">
                <a:tc>
                  <a:txBody>
                    <a:bodyPr/>
                    <a:lstStyle/>
                    <a:p>
                      <a:pPr marL="342900" indent="-342900" algn="l">
                        <a:buFont typeface="Arial" panose="020B0604020202020204" pitchFamily="34" charset="0"/>
                        <a:buChar char="•"/>
                      </a:pPr>
                      <a:r>
                        <a:rPr lang="en-US" sz="2400" b="0" dirty="0">
                          <a:latin typeface="Times New Roman" panose="02020603050405020304" pitchFamily="18" charset="0"/>
                          <a:ea typeface="SimSun" panose="02010600030101010101" pitchFamily="2" charset="-122"/>
                          <a:cs typeface="Times New Roman" panose="02020603050405020304" pitchFamily="18" charset="0"/>
                        </a:rPr>
                        <a:t>The company’s geographical location</a:t>
                      </a:r>
                    </a:p>
                    <a:p>
                      <a:pPr marL="342900" indent="-342900" algn="l">
                        <a:buFont typeface="Arial" panose="020B0604020202020204" pitchFamily="34" charset="0"/>
                        <a:buChar char="•"/>
                      </a:pPr>
                      <a:endParaRPr lang="en-US" sz="2400" b="0" i="0" dirty="0">
                        <a:latin typeface="Times New Roman" panose="02020603050405020304" pitchFamily="18" charset="0"/>
                        <a:cs typeface="Times New Roman" panose="02020603050405020304" pitchFamily="18"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vMerge="1">
                  <a:txBody>
                    <a:bodyPr/>
                    <a:lstStyle/>
                    <a:p>
                      <a:endParaRPr lang="en-US" sz="2000" i="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37131618"/>
                  </a:ext>
                </a:extLst>
              </a:tr>
              <a:tr h="827999">
                <a:tc>
                  <a:txBody>
                    <a:bodyPr/>
                    <a:lstStyle/>
                    <a:p>
                      <a:pPr marL="342900" indent="-342900" algn="l">
                        <a:buFont typeface="Arial" panose="020B0604020202020204" pitchFamily="34" charset="0"/>
                        <a:buChar char="•"/>
                      </a:pPr>
                      <a:r>
                        <a:rPr lang="en-US" sz="2400" b="0" dirty="0">
                          <a:latin typeface="Times New Roman" panose="02020603050405020304" pitchFamily="18" charset="0"/>
                          <a:ea typeface="SimSun" panose="02010600030101010101" pitchFamily="2" charset="-122"/>
                          <a:cs typeface="Times New Roman" panose="02020603050405020304" pitchFamily="18" charset="0"/>
                        </a:rPr>
                        <a:t>The company’s industry type </a:t>
                      </a:r>
                    </a:p>
                    <a:p>
                      <a:pPr marL="342900" indent="-342900" algn="l">
                        <a:buFont typeface="Arial" panose="020B0604020202020204" pitchFamily="34" charset="0"/>
                        <a:buChar char="•"/>
                      </a:pPr>
                      <a:endParaRPr lang="en-US" sz="2400" b="0" i="0" dirty="0">
                        <a:latin typeface="Times New Roman" panose="02020603050405020304" pitchFamily="18" charset="0"/>
                        <a:cs typeface="Times New Roman" panose="02020603050405020304" pitchFamily="18"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vMerge="1">
                  <a:txBody>
                    <a:bodyPr/>
                    <a:lstStyle/>
                    <a:p>
                      <a:endParaRPr lang="en-US" sz="2000" i="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938705710"/>
                  </a:ext>
                </a:extLst>
              </a:tr>
              <a:tr h="827999">
                <a:tc>
                  <a:txBody>
                    <a:bodyPr/>
                    <a:lstStyle/>
                    <a:p>
                      <a:pPr marL="342900" indent="-342900" algn="l">
                        <a:buFont typeface="Arial" panose="020B0604020202020204" pitchFamily="34" charset="0"/>
                        <a:buChar char="•"/>
                      </a:pPr>
                      <a:r>
                        <a:rPr lang="en-US" sz="2400" b="0" dirty="0">
                          <a:latin typeface="Times New Roman" panose="02020603050405020304" pitchFamily="18" charset="0"/>
                          <a:ea typeface="SimSun" panose="02010600030101010101" pitchFamily="2" charset="-122"/>
                          <a:cs typeface="Times New Roman" panose="02020603050405020304" pitchFamily="18" charset="0"/>
                        </a:rPr>
                        <a:t>The time duration of case investigation </a:t>
                      </a:r>
                    </a:p>
                    <a:p>
                      <a:pPr marL="342900" indent="-342900" algn="l">
                        <a:buFont typeface="Arial" panose="020B0604020202020204" pitchFamily="34" charset="0"/>
                        <a:buChar char="•"/>
                      </a:pPr>
                      <a:endParaRPr lang="en-US" sz="2400" b="0" i="0" dirty="0">
                        <a:latin typeface="Times New Roman" panose="02020603050405020304" pitchFamily="18" charset="0"/>
                        <a:cs typeface="Times New Roman" panose="02020603050405020304" pitchFamily="18"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vMerge="1">
                  <a:txBody>
                    <a:bodyPr/>
                    <a:lstStyle/>
                    <a:p>
                      <a:endParaRPr lang="en-US" sz="2000" i="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38458804"/>
                  </a:ext>
                </a:extLst>
              </a:tr>
              <a:tr h="459999">
                <a:tc>
                  <a:txBody>
                    <a:bodyPr/>
                    <a:lstStyle/>
                    <a:p>
                      <a:pPr marL="342900" indent="-342900" algn="l">
                        <a:buFont typeface="Arial" panose="020B0604020202020204" pitchFamily="34" charset="0"/>
                        <a:buChar char="•"/>
                      </a:pPr>
                      <a:r>
                        <a:rPr lang="en-US" sz="2400" b="0" dirty="0">
                          <a:latin typeface="Times New Roman" panose="02020603050405020304" pitchFamily="18" charset="0"/>
                          <a:ea typeface="SimSun" panose="02010600030101010101" pitchFamily="2" charset="-122"/>
                          <a:cs typeface="Times New Roman" panose="02020603050405020304" pitchFamily="18" charset="0"/>
                        </a:rPr>
                        <a:t>The time of the year </a:t>
                      </a:r>
                      <a:endParaRPr lang="en-US" sz="2400" b="0" i="0" dirty="0">
                        <a:latin typeface="Times New Roman" panose="02020603050405020304" pitchFamily="18" charset="0"/>
                        <a:cs typeface="Times New Roman" panose="02020603050405020304" pitchFamily="18"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vMerge="1">
                  <a:txBody>
                    <a:bodyPr/>
                    <a:lstStyle/>
                    <a:p>
                      <a:endParaRPr lang="en-US" sz="2000" i="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86852831"/>
                  </a:ext>
                </a:extLst>
              </a:tr>
            </a:tbl>
          </a:graphicData>
        </a:graphic>
      </p:graphicFrame>
    </p:spTree>
    <p:extLst>
      <p:ext uri="{BB962C8B-B14F-4D97-AF65-F5344CB8AC3E}">
        <p14:creationId xmlns:p14="http://schemas.microsoft.com/office/powerpoint/2010/main" val="41268173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81BBE22-B11F-1C4A-90D9-DC59CCA313DE}"/>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Summary of Variables </a:t>
            </a:r>
          </a:p>
        </p:txBody>
      </p:sp>
      <p:sp>
        <p:nvSpPr>
          <p:cNvPr id="8" name="TextBox 7">
            <a:extLst>
              <a:ext uri="{FF2B5EF4-FFF2-40B4-BE49-F238E27FC236}">
                <a16:creationId xmlns:a16="http://schemas.microsoft.com/office/drawing/2014/main" id="{F556B703-E85F-3B41-8968-461EA724F443}"/>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5</a:t>
            </a:r>
          </a:p>
        </p:txBody>
      </p:sp>
      <p:graphicFrame>
        <p:nvGraphicFramePr>
          <p:cNvPr id="6" name="Table 5">
            <a:extLst>
              <a:ext uri="{FF2B5EF4-FFF2-40B4-BE49-F238E27FC236}">
                <a16:creationId xmlns:a16="http://schemas.microsoft.com/office/drawing/2014/main" id="{06FD4930-BCA6-5040-AAC9-006CB3AAEC9B}"/>
              </a:ext>
            </a:extLst>
          </p:cNvPr>
          <p:cNvGraphicFramePr>
            <a:graphicFrameLocks noGrp="1"/>
          </p:cNvGraphicFramePr>
          <p:nvPr>
            <p:extLst>
              <p:ext uri="{D42A27DB-BD31-4B8C-83A1-F6EECF244321}">
                <p14:modId xmlns:p14="http://schemas.microsoft.com/office/powerpoint/2010/main" val="3666805332"/>
              </p:ext>
            </p:extLst>
          </p:nvPr>
        </p:nvGraphicFramePr>
        <p:xfrm>
          <a:off x="612948" y="1644228"/>
          <a:ext cx="11206934" cy="4555498"/>
        </p:xfrm>
        <a:graphic>
          <a:graphicData uri="http://schemas.openxmlformats.org/drawingml/2006/table">
            <a:tbl>
              <a:tblPr firstRow="1" bandRow="1">
                <a:tableStyleId>{5940675A-B579-460E-94D1-54222C63F5DA}</a:tableStyleId>
              </a:tblPr>
              <a:tblGrid>
                <a:gridCol w="6784084">
                  <a:extLst>
                    <a:ext uri="{9D8B030D-6E8A-4147-A177-3AD203B41FA5}">
                      <a16:colId xmlns:a16="http://schemas.microsoft.com/office/drawing/2014/main" val="1610956164"/>
                    </a:ext>
                  </a:extLst>
                </a:gridCol>
                <a:gridCol w="4422850">
                  <a:extLst>
                    <a:ext uri="{9D8B030D-6E8A-4147-A177-3AD203B41FA5}">
                      <a16:colId xmlns:a16="http://schemas.microsoft.com/office/drawing/2014/main" val="1534041582"/>
                    </a:ext>
                  </a:extLst>
                </a:gridCol>
              </a:tblGrid>
              <a:tr h="483383">
                <a:tc>
                  <a:txBody>
                    <a:bodyPr/>
                    <a:lstStyle/>
                    <a:p>
                      <a:r>
                        <a:rPr lang="en-US" sz="1800" b="1" dirty="0">
                          <a:latin typeface="Times New Roman" panose="02020603050405020304" pitchFamily="18" charset="0"/>
                          <a:cs typeface="Times New Roman" panose="02020603050405020304" pitchFamily="18" charset="0"/>
                        </a:rPr>
                        <a:t>Independent Variables</a:t>
                      </a:r>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r>
                        <a:rPr lang="en-US" sz="1800" b="1" dirty="0">
                          <a:latin typeface="Times New Roman" panose="02020603050405020304" pitchFamily="18" charset="0"/>
                          <a:cs typeface="Times New Roman" panose="02020603050405020304" pitchFamily="18" charset="0"/>
                        </a:rPr>
                        <a:t>Dependent Variables</a:t>
                      </a:r>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599432263"/>
                  </a:ext>
                </a:extLst>
              </a:tr>
              <a:tr h="770106">
                <a:tc>
                  <a:txBody>
                    <a:bodyPr/>
                    <a:lstStyle/>
                    <a:p>
                      <a:pPr marL="285750"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Number of Violation found under </a:t>
                      </a:r>
                      <a:r>
                        <a:rPr lang="en-US" sz="1800" kern="1200" dirty="0">
                          <a:effectLst/>
                          <a:latin typeface="Times New Roman" panose="02020603050405020304" pitchFamily="18" charset="0"/>
                          <a:cs typeface="Times New Roman" panose="02020603050405020304" pitchFamily="18" charset="0"/>
                        </a:rPr>
                        <a:t>Fair Labor Standards Act</a:t>
                      </a:r>
                      <a:endParaRPr lang="en-US" sz="1800" dirty="0">
                        <a:latin typeface="Times New Roman" panose="02020603050405020304" pitchFamily="18" charset="0"/>
                        <a:cs typeface="Times New Roman" panose="02020603050405020304" pitchFamily="18" charset="0"/>
                      </a:endParaRPr>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342900" indent="-342900">
                        <a:buFont typeface="Arial" panose="020B0604020202020204" pitchFamily="34" charset="0"/>
                        <a:buChar char="•"/>
                      </a:pPr>
                      <a:r>
                        <a:rPr lang="en-US" sz="1800" kern="1200" dirty="0">
                          <a:effectLst/>
                          <a:latin typeface="Times New Roman" panose="02020603050405020304" pitchFamily="18" charset="0"/>
                          <a:cs typeface="Times New Roman" panose="02020603050405020304" pitchFamily="18" charset="0"/>
                        </a:rPr>
                        <a:t>Total Civil Monetary Penalties Assessment</a:t>
                      </a:r>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737131618"/>
                  </a:ext>
                </a:extLst>
              </a:tr>
              <a:tr h="749780">
                <a:tc>
                  <a:txBody>
                    <a:bodyPr/>
                    <a:lstStyle/>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Number of Violation found under </a:t>
                      </a:r>
                      <a:r>
                        <a:rPr lang="en-US" sz="1800" kern="1200" dirty="0">
                          <a:effectLst/>
                          <a:latin typeface="Times New Roman" panose="02020603050405020304" pitchFamily="18" charset="0"/>
                          <a:cs typeface="Times New Roman" panose="02020603050405020304" pitchFamily="18" charset="0"/>
                        </a:rPr>
                        <a:t>Service Contract Act</a:t>
                      </a:r>
                      <a:endParaRPr lang="en-US" sz="1800" dirty="0">
                        <a:latin typeface="Times New Roman" panose="02020603050405020304" pitchFamily="18" charset="0"/>
                        <a:cs typeface="Times New Roman" panose="02020603050405020304" pitchFamily="18" charset="0"/>
                      </a:endParaRPr>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342900" indent="-342900">
                        <a:buFont typeface="Arial" panose="020B0604020202020204" pitchFamily="34" charset="0"/>
                        <a:buChar char="•"/>
                      </a:pPr>
                      <a:endParaRPr lang="en-US" sz="1800" kern="1200" dirty="0">
                        <a:effectLst/>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kern="1200" dirty="0">
                          <a:effectLst/>
                          <a:latin typeface="Times New Roman" panose="02020603050405020304" pitchFamily="18" charset="0"/>
                          <a:cs typeface="Times New Roman" panose="02020603050405020304" pitchFamily="18" charset="0"/>
                        </a:rPr>
                        <a:t>Total employee involved in Violation </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938705710"/>
                  </a:ext>
                </a:extLst>
              </a:tr>
              <a:tr h="858375">
                <a:tc>
                  <a:txBody>
                    <a:bodyPr/>
                    <a:lstStyle/>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Number of Violation found under </a:t>
                      </a:r>
                      <a:r>
                        <a:rPr lang="en-US" sz="1800" kern="1200" dirty="0">
                          <a:effectLst/>
                          <a:latin typeface="Times New Roman" panose="02020603050405020304" pitchFamily="18" charset="0"/>
                          <a:cs typeface="Times New Roman" panose="02020603050405020304" pitchFamily="18" charset="0"/>
                        </a:rPr>
                        <a:t>Family and Medical Leave Act</a:t>
                      </a:r>
                      <a:endParaRPr lang="en-US" sz="1800" dirty="0">
                        <a:latin typeface="Times New Roman" panose="02020603050405020304" pitchFamily="18" charset="0"/>
                        <a:cs typeface="Times New Roman" panose="02020603050405020304" pitchFamily="18" charset="0"/>
                      </a:endParaRPr>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342900" indent="-342900">
                        <a:buFont typeface="Arial" panose="020B0604020202020204" pitchFamily="34" charset="0"/>
                        <a:buChar char="•"/>
                      </a:pPr>
                      <a:endParaRPr lang="en-US" sz="1800" kern="1200" dirty="0">
                        <a:effectLst/>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kern="1200" dirty="0">
                          <a:effectLst/>
                          <a:latin typeface="Times New Roman" panose="02020603050405020304" pitchFamily="18" charset="0"/>
                          <a:cs typeface="Times New Roman" panose="02020603050405020304" pitchFamily="18" charset="0"/>
                        </a:rPr>
                        <a:t>Total Back wages Agreed To Pay </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576903608"/>
                  </a:ext>
                </a:extLst>
              </a:tr>
              <a:tr h="846927">
                <a:tc>
                  <a:txBody>
                    <a:bodyPr/>
                    <a:lstStyle/>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Number of Violation found under </a:t>
                      </a:r>
                      <a:r>
                        <a:rPr lang="en-US" sz="1800" kern="1200" dirty="0">
                          <a:effectLst/>
                          <a:latin typeface="Times New Roman" panose="02020603050405020304" pitchFamily="18" charset="0"/>
                          <a:cs typeface="Times New Roman" panose="02020603050405020304" pitchFamily="18" charset="0"/>
                        </a:rPr>
                        <a:t>Davis-Bacon and Related Act</a:t>
                      </a:r>
                      <a:endParaRPr lang="en-US" sz="1800" dirty="0">
                        <a:latin typeface="Times New Roman" panose="02020603050405020304" pitchFamily="18" charset="0"/>
                        <a:cs typeface="Times New Roman" panose="02020603050405020304" pitchFamily="18" charset="0"/>
                      </a:endParaRPr>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342900" indent="-342900">
                        <a:buFont typeface="Arial" panose="020B0604020202020204" pitchFamily="34" charset="0"/>
                        <a:buChar char="•"/>
                      </a:pPr>
                      <a:endParaRPr lang="en-US" sz="1800" kern="1200" dirty="0">
                        <a:effectLst/>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kern="1200" dirty="0">
                          <a:effectLst/>
                          <a:latin typeface="Times New Roman" panose="02020603050405020304" pitchFamily="18" charset="0"/>
                          <a:cs typeface="Times New Roman" panose="02020603050405020304" pitchFamily="18" charset="0"/>
                        </a:rPr>
                        <a:t>Employee Agreed To Pay</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959588827"/>
                  </a:ext>
                </a:extLst>
              </a:tr>
              <a:tr h="846927">
                <a:tc>
                  <a:txBody>
                    <a:bodyPr/>
                    <a:lstStyle/>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Number of Violation found under </a:t>
                      </a:r>
                      <a:r>
                        <a:rPr lang="en-US" sz="1800" kern="1200" dirty="0">
                          <a:effectLst/>
                          <a:latin typeface="Times New Roman" panose="02020603050405020304" pitchFamily="18" charset="0"/>
                          <a:cs typeface="Times New Roman" panose="02020603050405020304" pitchFamily="18" charset="0"/>
                        </a:rPr>
                        <a:t>Contract Work Hours and Safety Standards Act</a:t>
                      </a:r>
                      <a:endParaRPr lang="en-US" sz="1800" dirty="0">
                        <a:latin typeface="Times New Roman" panose="02020603050405020304" pitchFamily="18" charset="0"/>
                        <a:cs typeface="Times New Roman" panose="02020603050405020304" pitchFamily="18" charset="0"/>
                      </a:endParaRPr>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738458804"/>
                  </a:ext>
                </a:extLst>
              </a:tr>
            </a:tbl>
          </a:graphicData>
        </a:graphic>
      </p:graphicFrame>
    </p:spTree>
    <p:extLst>
      <p:ext uri="{BB962C8B-B14F-4D97-AF65-F5344CB8AC3E}">
        <p14:creationId xmlns:p14="http://schemas.microsoft.com/office/powerpoint/2010/main" val="1694509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9D470B-545B-4F6A-8796-1C9B219195C2}"/>
              </a:ext>
            </a:extLst>
          </p:cNvPr>
          <p:cNvSpPr txBox="1"/>
          <p:nvPr/>
        </p:nvSpPr>
        <p:spPr>
          <a:xfrm>
            <a:off x="372118" y="1356189"/>
            <a:ext cx="11336662" cy="4154984"/>
          </a:xfrm>
          <a:prstGeom prst="rect">
            <a:avLst/>
          </a:prstGeom>
          <a:noFill/>
        </p:spPr>
        <p:txBody>
          <a:bodyPr wrap="square" rtlCol="0">
            <a:spAutoFit/>
          </a:bodyPr>
          <a:lstStyle/>
          <a:p>
            <a:pPr marL="457200" indent="-4572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Data Size: 10 years </a:t>
            </a:r>
            <a:r>
              <a:rPr lang="en-US" altLang="zh-CN" sz="2400" dirty="0">
                <a:latin typeface="Times New Roman" panose="02020603050405020304" pitchFamily="18" charset="0"/>
                <a:cs typeface="Times New Roman" panose="02020603050405020304" pitchFamily="18" charset="0"/>
              </a:rPr>
              <a:t>×</a:t>
            </a:r>
            <a:r>
              <a:rPr lang="en-US" sz="2400" dirty="0">
                <a:latin typeface="Times New Roman" panose="02020603050405020304" pitchFamily="18" charset="0"/>
                <a:cs typeface="Times New Roman" panose="02020603050405020304" pitchFamily="18" charset="0"/>
              </a:rPr>
              <a:t> 9 variables </a:t>
            </a:r>
            <a:r>
              <a:rPr lang="en-US" altLang="zh-CN" sz="2400" dirty="0">
                <a:latin typeface="Times New Roman" panose="02020603050405020304" pitchFamily="18" charset="0"/>
                <a:cs typeface="Times New Roman" panose="02020603050405020304" pitchFamily="18" charset="0"/>
              </a:rPr>
              <a:t>×</a:t>
            </a:r>
            <a:r>
              <a:rPr lang="en-US" sz="2400" dirty="0">
                <a:latin typeface="Times New Roman" panose="02020603050405020304" pitchFamily="18" charset="0"/>
                <a:cs typeface="Times New Roman" panose="02020603050405020304" pitchFamily="18" charset="0"/>
              </a:rPr>
              <a:t> 156,777 rows =14,109,930</a:t>
            </a:r>
          </a:p>
          <a:p>
            <a:pPr marL="457200" indent="-4572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Data</a:t>
            </a:r>
            <a:r>
              <a:rPr lang="zh-CN" altLang="en-US" sz="240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Types and Scale: </a:t>
            </a:r>
          </a:p>
          <a:p>
            <a:pPr marL="914400" lvl="1" indent="-457200">
              <a:buFont typeface="Wingdings" pitchFamily="2" charset="2"/>
              <a:buChar char="Ø"/>
            </a:pPr>
            <a:r>
              <a:rPr lang="en-US" altLang="zh-CN" sz="2400" dirty="0">
                <a:latin typeface="Times New Roman" panose="02020603050405020304" pitchFamily="18" charset="0"/>
                <a:cs typeface="Times New Roman" panose="02020603050405020304" pitchFamily="18" charset="0"/>
              </a:rPr>
              <a:t>Type: Numeric, Integer </a:t>
            </a:r>
          </a:p>
          <a:p>
            <a:pPr marL="914400" lvl="1" indent="-457200">
              <a:buFont typeface="Wingdings" pitchFamily="2" charset="2"/>
              <a:buChar char="Ø"/>
            </a:pPr>
            <a:r>
              <a:rPr lang="en-US" altLang="zh-CN" sz="2400" dirty="0">
                <a:latin typeface="Times New Roman" panose="02020603050405020304" pitchFamily="18" charset="0"/>
                <a:cs typeface="Times New Roman" panose="02020603050405020304" pitchFamily="18" charset="0"/>
              </a:rPr>
              <a:t>Scale: </a:t>
            </a:r>
            <a:r>
              <a:rPr lang="en-US" sz="2400" dirty="0">
                <a:latin typeface="Times New Roman" panose="02020603050405020304" pitchFamily="18" charset="0"/>
                <a:cs typeface="Times New Roman" panose="02020603050405020304" pitchFamily="18" charset="0"/>
              </a:rPr>
              <a:t>Nominal, Ratio </a:t>
            </a:r>
          </a:p>
          <a:p>
            <a:pPr marL="914400" lvl="1" indent="-4572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Number of years, Period: 10 years, from 2006 to 2015.</a:t>
            </a:r>
          </a:p>
          <a:p>
            <a:endParaRPr lang="en-US"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Data Source: Enigma Technology Inc.</a:t>
            </a:r>
          </a:p>
          <a:p>
            <a:pPr marL="457200" indent="-4572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Tools Selection: Tableau</a:t>
            </a:r>
          </a:p>
        </p:txBody>
      </p:sp>
      <p:sp>
        <p:nvSpPr>
          <p:cNvPr id="5" name="Title 1">
            <a:extLst>
              <a:ext uri="{FF2B5EF4-FFF2-40B4-BE49-F238E27FC236}">
                <a16:creationId xmlns:a16="http://schemas.microsoft.com/office/drawing/2014/main" id="{7CBE4C66-3C23-4B47-A5F1-6F8C0946F878}"/>
              </a:ext>
            </a:extLst>
          </p:cNvPr>
          <p:cNvSpPr txBox="1">
            <a:spLocks/>
          </p:cNvSpPr>
          <p:nvPr/>
        </p:nvSpPr>
        <p:spPr>
          <a:xfrm>
            <a:off x="372118" y="670466"/>
            <a:ext cx="10634136"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Data</a:t>
            </a:r>
            <a:r>
              <a:rPr lang="zh-CN" altLang="en-US" sz="3600" b="1">
                <a:latin typeface="Times New Roman" panose="02020603050405020304" pitchFamily="18" charset="0"/>
                <a:cs typeface="Times New Roman" panose="02020603050405020304" pitchFamily="18" charset="0"/>
              </a:rPr>
              <a:t> </a:t>
            </a:r>
            <a:r>
              <a:rPr lang="en-US" altLang="zh-CN" sz="3600" b="1" dirty="0">
                <a:latin typeface="Times New Roman" panose="02020603050405020304" pitchFamily="18" charset="0"/>
                <a:cs typeface="Times New Roman" panose="02020603050405020304" pitchFamily="18" charset="0"/>
              </a:rPr>
              <a:t>Description</a:t>
            </a:r>
            <a:endParaRPr lang="en-US" sz="36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399B334A-2F91-5541-A781-31F7B005669F}"/>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6</a:t>
            </a:r>
          </a:p>
        </p:txBody>
      </p:sp>
    </p:spTree>
    <p:extLst>
      <p:ext uri="{BB962C8B-B14F-4D97-AF65-F5344CB8AC3E}">
        <p14:creationId xmlns:p14="http://schemas.microsoft.com/office/powerpoint/2010/main" val="834647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1B14FE1-BAD6-DC47-BC5C-32694B60D06D}"/>
              </a:ext>
            </a:extLst>
          </p:cNvPr>
          <p:cNvSpPr txBox="1">
            <a:spLocks/>
          </p:cNvSpPr>
          <p:nvPr/>
        </p:nvSpPr>
        <p:spPr>
          <a:xfrm>
            <a:off x="372118" y="670466"/>
            <a:ext cx="9251384"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Descriptive Analytics 1 – State Summary  </a:t>
            </a:r>
          </a:p>
        </p:txBody>
      </p:sp>
      <p:sp>
        <p:nvSpPr>
          <p:cNvPr id="4" name="TextBox 3">
            <a:extLst>
              <a:ext uri="{FF2B5EF4-FFF2-40B4-BE49-F238E27FC236}">
                <a16:creationId xmlns:a16="http://schemas.microsoft.com/office/drawing/2014/main" id="{33629AAF-BA18-6943-9FFD-2448169A616C}"/>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7</a:t>
            </a:r>
          </a:p>
        </p:txBody>
      </p:sp>
      <p:sp>
        <p:nvSpPr>
          <p:cNvPr id="8" name="TextBox 7">
            <a:extLst>
              <a:ext uri="{FF2B5EF4-FFF2-40B4-BE49-F238E27FC236}">
                <a16:creationId xmlns:a16="http://schemas.microsoft.com/office/drawing/2014/main" id="{C5433180-9364-6C45-B9C7-2B86C045F07B}"/>
              </a:ext>
            </a:extLst>
          </p:cNvPr>
          <p:cNvSpPr txBox="1"/>
          <p:nvPr/>
        </p:nvSpPr>
        <p:spPr>
          <a:xfrm>
            <a:off x="8229600" y="1356189"/>
            <a:ext cx="3816096" cy="5355312"/>
          </a:xfrm>
          <a:prstGeom prst="rect">
            <a:avLst/>
          </a:prstGeom>
          <a:noFill/>
        </p:spPr>
        <p:txBody>
          <a:bodyPr wrap="square" rtlCol="0">
            <a:spAutoFit/>
          </a:bodyPr>
          <a:lstStyle/>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Description</a:t>
            </a:r>
            <a:r>
              <a:rPr lang="en-US" dirty="0">
                <a:latin typeface="Times New Roman" panose="02020603050405020304" pitchFamily="18" charset="0"/>
                <a:cs typeface="Times New Roman" panose="02020603050405020304" pitchFamily="18" charset="0"/>
              </a:rPr>
              <a:t>: The tree map shows the top 15 states that have the most employee related case violations and the monetary penalty incurred respectively. The size indicates the violation count while the color indicates the penalty amount.</a:t>
            </a: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Insights</a:t>
            </a:r>
            <a:r>
              <a:rPr lang="en-US" dirty="0">
                <a:latin typeface="Times New Roman" panose="02020603050405020304" pitchFamily="18" charset="0"/>
                <a:cs typeface="Times New Roman" panose="02020603050405020304" pitchFamily="18" charset="0"/>
              </a:rPr>
              <a:t>: Violations in Texas and New York cost the company more on average; California has a magnitude less than but comparable to Texas worth for further analysis.</a:t>
            </a: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Implications</a:t>
            </a:r>
            <a:r>
              <a:rPr lang="en-US" dirty="0">
                <a:latin typeface="Times New Roman" panose="02020603050405020304" pitchFamily="18" charset="0"/>
                <a:cs typeface="Times New Roman" panose="02020603050405020304" pitchFamily="18" charset="0"/>
              </a:rPr>
              <a:t>: </a:t>
            </a:r>
          </a:p>
          <a:p>
            <a:pPr marL="285750" lvl="1" indent="-285750" algn="just">
              <a:buFont typeface="Wingdings" pitchFamily="2" charset="2"/>
              <a:buChar char="Ø"/>
            </a:pPr>
            <a:r>
              <a:rPr lang="en-US" dirty="0">
                <a:latin typeface="Times New Roman" panose="02020603050405020304" pitchFamily="18" charset="0"/>
                <a:cs typeface="Times New Roman" panose="02020603050405020304" pitchFamily="18" charset="0"/>
              </a:rPr>
              <a:t>The cost of violations vary from state to state</a:t>
            </a:r>
          </a:p>
          <a:p>
            <a:pPr marL="285750" lvl="1" indent="-285750" algn="just">
              <a:buFont typeface="Wingdings" pitchFamily="2" charset="2"/>
              <a:buChar char="Ø"/>
            </a:pPr>
            <a:r>
              <a:rPr lang="en-US" dirty="0">
                <a:latin typeface="Times New Roman" panose="02020603050405020304" pitchFamily="18" charset="0"/>
                <a:cs typeface="Times New Roman" panose="02020603050405020304" pitchFamily="18" charset="0"/>
              </a:rPr>
              <a:t>Possible drill-down to city level on NY state to identify the most expensive infringements to help companies avoid such problems.</a:t>
            </a:r>
          </a:p>
        </p:txBody>
      </p:sp>
      <p:pic>
        <p:nvPicPr>
          <p:cNvPr id="10" name="Picture 9" descr="A screenshot of a social media post&#10;&#10;Description automatically generated">
            <a:extLst>
              <a:ext uri="{FF2B5EF4-FFF2-40B4-BE49-F238E27FC236}">
                <a16:creationId xmlns:a16="http://schemas.microsoft.com/office/drawing/2014/main" id="{BCE60D15-7395-C640-B1A8-F77EF073BED6}"/>
              </a:ext>
            </a:extLst>
          </p:cNvPr>
          <p:cNvPicPr>
            <a:picLocks noChangeAspect="1"/>
          </p:cNvPicPr>
          <p:nvPr/>
        </p:nvPicPr>
        <p:blipFill rotWithShape="1">
          <a:blip r:embed="rId3"/>
          <a:srcRect t="4524" b="10997"/>
          <a:stretch/>
        </p:blipFill>
        <p:spPr>
          <a:xfrm>
            <a:off x="280417" y="1421031"/>
            <a:ext cx="7973568" cy="4980499"/>
          </a:xfrm>
          <a:prstGeom prst="rect">
            <a:avLst/>
          </a:prstGeom>
        </p:spPr>
      </p:pic>
      <p:sp>
        <p:nvSpPr>
          <p:cNvPr id="11" name="Rectangle 10">
            <a:extLst>
              <a:ext uri="{FF2B5EF4-FFF2-40B4-BE49-F238E27FC236}">
                <a16:creationId xmlns:a16="http://schemas.microsoft.com/office/drawing/2014/main" id="{7794F1AD-6A60-7747-85FA-FD148DE4B962}"/>
              </a:ext>
            </a:extLst>
          </p:cNvPr>
          <p:cNvSpPr/>
          <p:nvPr/>
        </p:nvSpPr>
        <p:spPr>
          <a:xfrm>
            <a:off x="372118" y="6392386"/>
            <a:ext cx="8439461" cy="276999"/>
          </a:xfrm>
          <a:prstGeom prst="rect">
            <a:avLst/>
          </a:prstGeom>
        </p:spPr>
        <p:txBody>
          <a:bodyPr wrap="square">
            <a:spAutoFit/>
          </a:bodyPr>
          <a:lstStyle/>
          <a:p>
            <a:pPr>
              <a:spcAft>
                <a:spcPts val="1000"/>
              </a:spcAft>
            </a:pPr>
            <a:r>
              <a:rPr lang="en-US" sz="1200" dirty="0">
                <a:latin typeface="Times New Roman" panose="02020603050405020304" pitchFamily="18" charset="0"/>
                <a:ea typeface="SimSun" panose="02010600030101010101" pitchFamily="2" charset="-122"/>
                <a:cs typeface="Times New Roman" panose="02020603050405020304" pitchFamily="18" charset="0"/>
              </a:rPr>
              <a:t>Figure 1.</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 Tree Map of</a:t>
            </a:r>
            <a:r>
              <a:rPr lang="zh-CN" altLang="en-US" sz="1200" dirty="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Total Monetary Violations Amount  and and</a:t>
            </a:r>
            <a:r>
              <a:rPr lang="zh-CN" altLang="en-US" sz="1200" dirty="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Case Violation Count Summarized by States</a:t>
            </a:r>
            <a:endParaRPr lang="en-US" sz="1200" i="1" dirty="0">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4728083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1B14FE1-BAD6-DC47-BC5C-32694B60D06D}"/>
              </a:ext>
            </a:extLst>
          </p:cNvPr>
          <p:cNvSpPr txBox="1">
            <a:spLocks/>
          </p:cNvSpPr>
          <p:nvPr/>
        </p:nvSpPr>
        <p:spPr>
          <a:xfrm>
            <a:off x="372117" y="670466"/>
            <a:ext cx="10950053"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Descriptive Analytics 2 – Industry Summary</a:t>
            </a:r>
          </a:p>
        </p:txBody>
      </p:sp>
      <p:sp>
        <p:nvSpPr>
          <p:cNvPr id="4" name="TextBox 3">
            <a:extLst>
              <a:ext uri="{FF2B5EF4-FFF2-40B4-BE49-F238E27FC236}">
                <a16:creationId xmlns:a16="http://schemas.microsoft.com/office/drawing/2014/main" id="{33629AAF-BA18-6943-9FFD-2448169A616C}"/>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8</a:t>
            </a:r>
          </a:p>
        </p:txBody>
      </p:sp>
      <p:sp>
        <p:nvSpPr>
          <p:cNvPr id="8" name="TextBox 7">
            <a:extLst>
              <a:ext uri="{FF2B5EF4-FFF2-40B4-BE49-F238E27FC236}">
                <a16:creationId xmlns:a16="http://schemas.microsoft.com/office/drawing/2014/main" id="{C5433180-9364-6C45-B9C7-2B86C045F07B}"/>
              </a:ext>
            </a:extLst>
          </p:cNvPr>
          <p:cNvSpPr txBox="1"/>
          <p:nvPr/>
        </p:nvSpPr>
        <p:spPr>
          <a:xfrm>
            <a:off x="6588369" y="1356189"/>
            <a:ext cx="5457327" cy="4801314"/>
          </a:xfrm>
          <a:prstGeom prst="rect">
            <a:avLst/>
          </a:prstGeom>
          <a:noFill/>
        </p:spPr>
        <p:txBody>
          <a:bodyPr wrap="square" rtlCol="0">
            <a:spAutoFit/>
          </a:bodyPr>
          <a:lstStyle/>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Description</a:t>
            </a:r>
            <a:r>
              <a:rPr lang="en-US" dirty="0">
                <a:latin typeface="Times New Roman" panose="02020603050405020304" pitchFamily="18" charset="0"/>
                <a:cs typeface="Times New Roman" panose="02020603050405020304" pitchFamily="18" charset="0"/>
              </a:rPr>
              <a:t>: The bubble charts shows the average number of case violation and average amount of monetary penalties for each industry (top 10 in terms of average number of case violation per year). The size indicates the number of violation cases and the color indicates the amount fined.</a:t>
            </a:r>
          </a:p>
          <a:p>
            <a:pPr algn="just"/>
            <a:endParaRPr lang="en-US" dirty="0">
              <a:latin typeface="Times New Roman" panose="02020603050405020304" pitchFamily="18" charset="0"/>
              <a:cs typeface="Times New Roman" panose="02020603050405020304" pitchFamily="18" charset="0"/>
            </a:endParaRP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Insights</a:t>
            </a:r>
            <a:r>
              <a:rPr lang="en-US" dirty="0">
                <a:latin typeface="Times New Roman" panose="02020603050405020304" pitchFamily="18" charset="0"/>
                <a:cs typeface="Times New Roman" panose="02020603050405020304" pitchFamily="18" charset="0"/>
              </a:rPr>
              <a:t>: Commercial Banking industries has the highest case violations per year whereas full-service restaurant are fined more each year on average.</a:t>
            </a:r>
          </a:p>
          <a:p>
            <a:pPr marL="182880" indent="-18288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Implications</a:t>
            </a:r>
            <a:r>
              <a:rPr lang="en-US" dirty="0">
                <a:latin typeface="Times New Roman" panose="02020603050405020304" pitchFamily="18" charset="0"/>
                <a:cs typeface="Times New Roman" panose="02020603050405020304" pitchFamily="18" charset="0"/>
              </a:rPr>
              <a:t>: </a:t>
            </a:r>
          </a:p>
          <a:p>
            <a:pPr marL="285750" lvl="1" indent="-285750" algn="just">
              <a:buFont typeface="Wingdings" pitchFamily="2" charset="2"/>
              <a:buChar char="Ø"/>
            </a:pPr>
            <a:r>
              <a:rPr lang="en-US" dirty="0">
                <a:latin typeface="Times New Roman" panose="02020603050405020304" pitchFamily="18" charset="0"/>
                <a:cs typeface="Times New Roman" panose="02020603050405020304" pitchFamily="18" charset="0"/>
              </a:rPr>
              <a:t>Companies operating in such industries should carefully steer the business operations to avoid employee related non-compliance</a:t>
            </a:r>
          </a:p>
          <a:p>
            <a:pPr marL="285750" lvl="1" indent="-285750" algn="just">
              <a:buFont typeface="Wingdings" pitchFamily="2" charset="2"/>
              <a:buChar char="Ø"/>
            </a:pPr>
            <a:r>
              <a:rPr lang="en-US" dirty="0">
                <a:latin typeface="Times New Roman" panose="02020603050405020304" pitchFamily="18" charset="0"/>
                <a:cs typeface="Times New Roman" panose="02020603050405020304" pitchFamily="18" charset="0"/>
              </a:rPr>
              <a:t>Workers in these identified industries are required with more skillsets to stay in the green zone.</a:t>
            </a:r>
          </a:p>
        </p:txBody>
      </p:sp>
      <p:pic>
        <p:nvPicPr>
          <p:cNvPr id="7" name="Picture 6" descr="A close up of a logo&#10;&#10;Description automatically generated">
            <a:extLst>
              <a:ext uri="{FF2B5EF4-FFF2-40B4-BE49-F238E27FC236}">
                <a16:creationId xmlns:a16="http://schemas.microsoft.com/office/drawing/2014/main" id="{4D9EAD68-A950-224A-A3A0-F9FC253D741F}"/>
              </a:ext>
            </a:extLst>
          </p:cNvPr>
          <p:cNvPicPr>
            <a:picLocks noChangeAspect="1"/>
          </p:cNvPicPr>
          <p:nvPr/>
        </p:nvPicPr>
        <p:blipFill rotWithShape="1">
          <a:blip r:embed="rId3"/>
          <a:srcRect t="7382" b="14530"/>
          <a:stretch/>
        </p:blipFill>
        <p:spPr>
          <a:xfrm>
            <a:off x="488791" y="1225959"/>
            <a:ext cx="5774909" cy="5355313"/>
          </a:xfrm>
          <a:prstGeom prst="rect">
            <a:avLst/>
          </a:prstGeom>
        </p:spPr>
      </p:pic>
      <p:sp>
        <p:nvSpPr>
          <p:cNvPr id="11" name="Rectangle 10">
            <a:extLst>
              <a:ext uri="{FF2B5EF4-FFF2-40B4-BE49-F238E27FC236}">
                <a16:creationId xmlns:a16="http://schemas.microsoft.com/office/drawing/2014/main" id="{CCB7A0AF-48C4-B94D-96D7-B2796891D3DF}"/>
              </a:ext>
            </a:extLst>
          </p:cNvPr>
          <p:cNvSpPr/>
          <p:nvPr/>
        </p:nvSpPr>
        <p:spPr>
          <a:xfrm>
            <a:off x="372118" y="6392386"/>
            <a:ext cx="8439461" cy="276999"/>
          </a:xfrm>
          <a:prstGeom prst="rect">
            <a:avLst/>
          </a:prstGeom>
        </p:spPr>
        <p:txBody>
          <a:bodyPr wrap="square">
            <a:spAutoFit/>
          </a:bodyPr>
          <a:lstStyle/>
          <a:p>
            <a:pPr>
              <a:spcAft>
                <a:spcPts val="1000"/>
              </a:spcAft>
            </a:pPr>
            <a:r>
              <a:rPr lang="en-US" sz="1200" dirty="0">
                <a:latin typeface="Times New Roman" panose="02020603050405020304" pitchFamily="18" charset="0"/>
                <a:ea typeface="SimSun" panose="02010600030101010101" pitchFamily="2" charset="-122"/>
                <a:cs typeface="Times New Roman" panose="02020603050405020304" pitchFamily="18" charset="0"/>
              </a:rPr>
              <a:t>Figure 2.</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 Bubble of</a:t>
            </a:r>
            <a:r>
              <a:rPr lang="zh-CN" altLang="en-US" sz="1200" dirty="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Total Monetary Violations Amount  and and</a:t>
            </a:r>
            <a:r>
              <a:rPr lang="zh-CN" altLang="en-US" sz="1200" dirty="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Case Violation Count Summarized by Industry</a:t>
            </a:r>
            <a:endParaRPr lang="en-US" sz="1200" i="1" dirty="0">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037660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1B14FE1-BAD6-DC47-BC5C-32694B60D06D}"/>
              </a:ext>
            </a:extLst>
          </p:cNvPr>
          <p:cNvSpPr txBox="1">
            <a:spLocks/>
          </p:cNvSpPr>
          <p:nvPr/>
        </p:nvSpPr>
        <p:spPr>
          <a:xfrm>
            <a:off x="372117" y="670466"/>
            <a:ext cx="10950053" cy="555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600" b="1" dirty="0">
                <a:latin typeface="Times New Roman" panose="02020603050405020304" pitchFamily="18" charset="0"/>
                <a:cs typeface="Times New Roman" panose="02020603050405020304" pitchFamily="18" charset="0"/>
              </a:rPr>
              <a:t>Descriptive Analytics 3 – Case Duration Summary  </a:t>
            </a:r>
          </a:p>
        </p:txBody>
      </p:sp>
      <p:sp>
        <p:nvSpPr>
          <p:cNvPr id="4" name="TextBox 3">
            <a:extLst>
              <a:ext uri="{FF2B5EF4-FFF2-40B4-BE49-F238E27FC236}">
                <a16:creationId xmlns:a16="http://schemas.microsoft.com/office/drawing/2014/main" id="{33629AAF-BA18-6943-9FFD-2448169A616C}"/>
              </a:ext>
            </a:extLst>
          </p:cNvPr>
          <p:cNvSpPr txBox="1"/>
          <p:nvPr/>
        </p:nvSpPr>
        <p:spPr>
          <a:xfrm>
            <a:off x="11322171" y="270356"/>
            <a:ext cx="49771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9</a:t>
            </a:r>
          </a:p>
        </p:txBody>
      </p:sp>
      <p:sp>
        <p:nvSpPr>
          <p:cNvPr id="8" name="TextBox 7">
            <a:extLst>
              <a:ext uri="{FF2B5EF4-FFF2-40B4-BE49-F238E27FC236}">
                <a16:creationId xmlns:a16="http://schemas.microsoft.com/office/drawing/2014/main" id="{C5433180-9364-6C45-B9C7-2B86C045F07B}"/>
              </a:ext>
            </a:extLst>
          </p:cNvPr>
          <p:cNvSpPr txBox="1"/>
          <p:nvPr/>
        </p:nvSpPr>
        <p:spPr>
          <a:xfrm>
            <a:off x="372117" y="3441192"/>
            <a:ext cx="11307819" cy="3139321"/>
          </a:xfrm>
          <a:prstGeom prst="rect">
            <a:avLst/>
          </a:prstGeom>
          <a:noFill/>
        </p:spPr>
        <p:txBody>
          <a:bodyPr wrap="square" rtlCol="0">
            <a:spAutoFit/>
          </a:bodyPr>
          <a:lstStyle/>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Description</a:t>
            </a:r>
            <a:r>
              <a:rPr lang="en-US" dirty="0">
                <a:latin typeface="Times New Roman" panose="02020603050405020304" pitchFamily="18" charset="0"/>
                <a:cs typeface="Times New Roman" panose="02020603050405020304" pitchFamily="18" charset="0"/>
              </a:rPr>
              <a:t>: The bar chart demonstrates the Average Monetary Penalty and Case Violation count under different time durations.</a:t>
            </a:r>
          </a:p>
          <a:p>
            <a:pPr algn="just"/>
            <a:endParaRPr lang="en-US" dirty="0">
              <a:latin typeface="Times New Roman" panose="02020603050405020304" pitchFamily="18" charset="0"/>
              <a:cs typeface="Times New Roman" panose="02020603050405020304" pitchFamily="18" charset="0"/>
            </a:endParaRP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Insights</a:t>
            </a:r>
            <a:r>
              <a:rPr lang="en-US" dirty="0">
                <a:latin typeface="Times New Roman" panose="02020603050405020304" pitchFamily="18" charset="0"/>
                <a:cs typeface="Times New Roman" panose="02020603050405020304" pitchFamily="18" charset="0"/>
              </a:rPr>
              <a:t>: </a:t>
            </a:r>
          </a:p>
          <a:p>
            <a:pPr marL="285750" lvl="1" indent="-285750" algn="just">
              <a:buFont typeface="Wingdings" pitchFamily="2" charset="2"/>
              <a:buChar char="Ø"/>
            </a:pPr>
            <a:r>
              <a:rPr lang="en-US" dirty="0">
                <a:latin typeface="Times New Roman" panose="02020603050405020304" pitchFamily="18" charset="0"/>
                <a:cs typeface="Times New Roman" panose="02020603050405020304" pitchFamily="18" charset="0"/>
              </a:rPr>
              <a:t>In general, more cases are closed within 2 years of its opening date</a:t>
            </a:r>
          </a:p>
          <a:p>
            <a:pPr marL="285750" lvl="1" indent="-285750" algn="just">
              <a:buFont typeface="Wingdings" pitchFamily="2" charset="2"/>
              <a:buChar char="Ø"/>
            </a:pPr>
            <a:r>
              <a:rPr lang="en-US" dirty="0">
                <a:latin typeface="Times New Roman" panose="02020603050405020304" pitchFamily="18" charset="0"/>
                <a:cs typeface="Times New Roman" panose="02020603050405020304" pitchFamily="18" charset="0"/>
              </a:rPr>
              <a:t>As the time of the case investigation gets longer, the average monetary penalty for a single case will be much higher. </a:t>
            </a:r>
          </a:p>
          <a:p>
            <a:pPr marL="285750" lvl="1" indent="-285750" algn="just">
              <a:buFont typeface="Wingdings" pitchFamily="2" charset="2"/>
              <a:buChar char="Ø"/>
            </a:pPr>
            <a:endParaRPr lang="en-US" dirty="0">
              <a:latin typeface="Times New Roman" panose="02020603050405020304" pitchFamily="18" charset="0"/>
              <a:cs typeface="Times New Roman" panose="02020603050405020304" pitchFamily="18" charset="0"/>
            </a:endParaRPr>
          </a:p>
          <a:p>
            <a:pPr marL="182880" indent="-18288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Implications</a:t>
            </a:r>
            <a:r>
              <a:rPr lang="en-US" dirty="0">
                <a:latin typeface="Times New Roman" panose="02020603050405020304" pitchFamily="18" charset="0"/>
                <a:cs typeface="Times New Roman" panose="02020603050405020304" pitchFamily="18" charset="0"/>
              </a:rPr>
              <a:t>: </a:t>
            </a:r>
          </a:p>
          <a:p>
            <a:pPr marL="285750" lvl="1" indent="-285750" algn="just">
              <a:buFont typeface="Wingdings" pitchFamily="2" charset="2"/>
              <a:buChar char="Ø"/>
            </a:pPr>
            <a:r>
              <a:rPr lang="en-US" dirty="0">
                <a:latin typeface="Times New Roman" panose="02020603050405020304" pitchFamily="18" charset="0"/>
                <a:cs typeface="Times New Roman" panose="02020603050405020304" pitchFamily="18" charset="0"/>
              </a:rPr>
              <a:t>The longer the case investigation is being conducted, the higher costs will be incurred for the company</a:t>
            </a:r>
          </a:p>
          <a:p>
            <a:pPr marL="285750" lvl="1" indent="-285750" algn="just">
              <a:buFont typeface="Wingdings" pitchFamily="2" charset="2"/>
              <a:buChar char="Ø"/>
            </a:pPr>
            <a:r>
              <a:rPr lang="en-US" dirty="0">
                <a:latin typeface="Times New Roman" panose="02020603050405020304" pitchFamily="18" charset="0"/>
                <a:cs typeface="Times New Roman" panose="02020603050405020304" pitchFamily="18" charset="0"/>
              </a:rPr>
              <a:t>When a violation case is found, enterprises should try to solve it in a shorter time in order to reduce the financial costs.</a:t>
            </a:r>
          </a:p>
        </p:txBody>
      </p:sp>
      <p:pic>
        <p:nvPicPr>
          <p:cNvPr id="5" name="slide2">
            <a:extLst>
              <a:ext uri="{FF2B5EF4-FFF2-40B4-BE49-F238E27FC236}">
                <a16:creationId xmlns:a16="http://schemas.microsoft.com/office/drawing/2014/main" id="{46C83C42-C956-7249-99CB-AD34A95ED185}"/>
              </a:ext>
            </a:extLst>
          </p:cNvPr>
          <p:cNvPicPr>
            <a:picLocks noChangeAspect="1"/>
          </p:cNvPicPr>
          <p:nvPr/>
        </p:nvPicPr>
        <p:blipFill rotWithShape="1">
          <a:blip r:embed="rId3">
            <a:extLst>
              <a:ext uri="{28A0092B-C50C-407E-A947-70E740481C1C}">
                <a14:useLocalDpi xmlns:a14="http://schemas.microsoft.com/office/drawing/2010/main" val="0"/>
              </a:ext>
            </a:extLst>
          </a:blip>
          <a:srcRect r="26399" b="18110"/>
          <a:stretch/>
        </p:blipFill>
        <p:spPr>
          <a:xfrm>
            <a:off x="1579125" y="1269599"/>
            <a:ext cx="8259819" cy="2023969"/>
          </a:xfrm>
          <a:prstGeom prst="rect">
            <a:avLst/>
          </a:prstGeom>
        </p:spPr>
      </p:pic>
      <p:sp>
        <p:nvSpPr>
          <p:cNvPr id="7" name="Rectangle 6">
            <a:extLst>
              <a:ext uri="{FF2B5EF4-FFF2-40B4-BE49-F238E27FC236}">
                <a16:creationId xmlns:a16="http://schemas.microsoft.com/office/drawing/2014/main" id="{F4B94CB7-B1BF-2F44-A475-AD5D50151534}"/>
              </a:ext>
            </a:extLst>
          </p:cNvPr>
          <p:cNvSpPr/>
          <p:nvPr/>
        </p:nvSpPr>
        <p:spPr>
          <a:xfrm>
            <a:off x="2353056" y="3152001"/>
            <a:ext cx="8439461" cy="276999"/>
          </a:xfrm>
          <a:prstGeom prst="rect">
            <a:avLst/>
          </a:prstGeom>
        </p:spPr>
        <p:txBody>
          <a:bodyPr wrap="square">
            <a:spAutoFit/>
          </a:bodyPr>
          <a:lstStyle/>
          <a:p>
            <a:pPr>
              <a:spcAft>
                <a:spcPts val="1000"/>
              </a:spcAft>
            </a:pPr>
            <a:r>
              <a:rPr lang="en-US" sz="1200" dirty="0">
                <a:latin typeface="Times New Roman" panose="02020603050405020304" pitchFamily="18" charset="0"/>
                <a:ea typeface="SimSun" panose="02010600030101010101" pitchFamily="2" charset="-122"/>
                <a:cs typeface="Times New Roman" panose="02020603050405020304" pitchFamily="18" charset="0"/>
              </a:rPr>
              <a:t>Figure 3.</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 Bar</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Chart</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of</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Average</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Back wage</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agreed</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to</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pay</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and</a:t>
            </a:r>
            <a:r>
              <a:rPr lang="zh-CN" altLang="en-US" sz="1200">
                <a:latin typeface="Times New Roman" panose="02020603050405020304" pitchFamily="18" charset="0"/>
                <a:ea typeface="SimSun" panose="02010600030101010101" pitchFamily="2" charset="-122"/>
                <a:cs typeface="Times New Roman" panose="02020603050405020304" pitchFamily="18" charset="0"/>
              </a:rPr>
              <a:t> </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Case Violation Amount under different time durations</a:t>
            </a:r>
            <a:endParaRPr lang="en-US" sz="1200" i="1" dirty="0">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4213150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1120</TotalTime>
  <Words>1622</Words>
  <Application>Microsoft Macintosh PowerPoint</Application>
  <PresentationFormat>宽屏</PresentationFormat>
  <Paragraphs>186</Paragraphs>
  <Slides>18</Slides>
  <Notes>13</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Arial</vt:lpstr>
      <vt:lpstr>Calibri</vt:lpstr>
      <vt:lpstr>Calibri Light</vt:lpstr>
      <vt:lpstr>Times New Roman</vt:lpstr>
      <vt:lpstr>Wingdings</vt:lpstr>
      <vt:lpstr>Office Theme</vt:lpstr>
      <vt:lpstr>An Empirical Study of the Financial Costs of Internal Stakeholder Related Non-compliance Incidences within U.S. Companies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Empirical Study on the Financial Cost of Internal Stakeholder Non-compliance for US Companies</dc:title>
  <dc:creator>Yao Jing</dc:creator>
  <cp:lastModifiedBy>liyike9733@gmail.com</cp:lastModifiedBy>
  <cp:revision>64</cp:revision>
  <dcterms:created xsi:type="dcterms:W3CDTF">2019-02-21T02:40:34Z</dcterms:created>
  <dcterms:modified xsi:type="dcterms:W3CDTF">2020-05-17T16:46:58Z</dcterms:modified>
</cp:coreProperties>
</file>

<file path=docProps/thumbnail.jpeg>
</file>